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2"/>
  </p:notesMasterIdLst>
  <p:sldIdLst>
    <p:sldId id="256" r:id="rId2"/>
    <p:sldId id="457" r:id="rId3"/>
    <p:sldId id="534" r:id="rId4"/>
    <p:sldId id="536" r:id="rId5"/>
    <p:sldId id="537" r:id="rId6"/>
    <p:sldId id="261" r:id="rId7"/>
    <p:sldId id="263" r:id="rId8"/>
    <p:sldId id="538" r:id="rId9"/>
    <p:sldId id="269" r:id="rId10"/>
    <p:sldId id="271" r:id="rId11"/>
    <p:sldId id="260" r:id="rId12"/>
    <p:sldId id="316" r:id="rId13"/>
    <p:sldId id="320" r:id="rId14"/>
    <p:sldId id="539" r:id="rId15"/>
    <p:sldId id="540" r:id="rId16"/>
    <p:sldId id="329" r:id="rId17"/>
    <p:sldId id="328" r:id="rId18"/>
    <p:sldId id="331" r:id="rId19"/>
    <p:sldId id="340" r:id="rId20"/>
    <p:sldId id="342" r:id="rId21"/>
    <p:sldId id="351" r:id="rId22"/>
    <p:sldId id="352" r:id="rId23"/>
    <p:sldId id="372" r:id="rId24"/>
    <p:sldId id="373" r:id="rId25"/>
    <p:sldId id="374" r:id="rId26"/>
    <p:sldId id="543" r:id="rId27"/>
    <p:sldId id="375" r:id="rId28"/>
    <p:sldId id="378" r:id="rId29"/>
    <p:sldId id="379" r:id="rId30"/>
    <p:sldId id="541" r:id="rId31"/>
    <p:sldId id="542" r:id="rId32"/>
    <p:sldId id="388" r:id="rId33"/>
    <p:sldId id="389" r:id="rId34"/>
    <p:sldId id="390" r:id="rId35"/>
    <p:sldId id="393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513" r:id="rId45"/>
    <p:sldId id="514" r:id="rId46"/>
    <p:sldId id="515" r:id="rId47"/>
    <p:sldId id="516" r:id="rId48"/>
    <p:sldId id="526" r:id="rId49"/>
    <p:sldId id="527" r:id="rId50"/>
    <p:sldId id="518" r:id="rId51"/>
    <p:sldId id="528" r:id="rId52"/>
    <p:sldId id="520" r:id="rId53"/>
    <p:sldId id="519" r:id="rId54"/>
    <p:sldId id="521" r:id="rId55"/>
    <p:sldId id="517" r:id="rId56"/>
    <p:sldId id="512" r:id="rId57"/>
    <p:sldId id="522" r:id="rId58"/>
    <p:sldId id="499" r:id="rId59"/>
    <p:sldId id="500" r:id="rId60"/>
    <p:sldId id="502" r:id="rId61"/>
    <p:sldId id="503" r:id="rId62"/>
    <p:sldId id="523" r:id="rId63"/>
    <p:sldId id="525" r:id="rId64"/>
    <p:sldId id="529" r:id="rId65"/>
    <p:sldId id="504" r:id="rId66"/>
    <p:sldId id="505" r:id="rId67"/>
    <p:sldId id="507" r:id="rId68"/>
    <p:sldId id="506" r:id="rId69"/>
    <p:sldId id="510" r:id="rId70"/>
    <p:sldId id="530" r:id="rId71"/>
    <p:sldId id="532" r:id="rId72"/>
    <p:sldId id="531" r:id="rId73"/>
    <p:sldId id="464" r:id="rId74"/>
    <p:sldId id="463" r:id="rId75"/>
    <p:sldId id="471" r:id="rId76"/>
    <p:sldId id="472" r:id="rId77"/>
    <p:sldId id="481" r:id="rId78"/>
    <p:sldId id="480" r:id="rId79"/>
    <p:sldId id="482" r:id="rId80"/>
    <p:sldId id="483" r:id="rId81"/>
    <p:sldId id="484" r:id="rId82"/>
    <p:sldId id="485" r:id="rId83"/>
    <p:sldId id="486" r:id="rId84"/>
    <p:sldId id="533" r:id="rId85"/>
    <p:sldId id="487" r:id="rId86"/>
    <p:sldId id="488" r:id="rId87"/>
    <p:sldId id="546" r:id="rId88"/>
    <p:sldId id="547" r:id="rId89"/>
    <p:sldId id="545" r:id="rId90"/>
    <p:sldId id="544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B116819-98AD-944A-A231-DAC95F31FC83}">
          <p14:sldIdLst>
            <p14:sldId id="256"/>
            <p14:sldId id="457"/>
            <p14:sldId id="534"/>
            <p14:sldId id="536"/>
            <p14:sldId id="537"/>
            <p14:sldId id="261"/>
            <p14:sldId id="263"/>
            <p14:sldId id="538"/>
          </p14:sldIdLst>
        </p14:section>
        <p14:section name="Images" id="{E1F2CC8E-6766-E34F-83DF-9F232BF87E86}">
          <p14:sldIdLst>
            <p14:sldId id="269"/>
            <p14:sldId id="271"/>
            <p14:sldId id="260"/>
          </p14:sldIdLst>
        </p14:section>
        <p14:section name="Segmentation" id="{8E20B792-0F5E-4944-AA32-F4BF106053EF}">
          <p14:sldIdLst>
            <p14:sldId id="316"/>
            <p14:sldId id="320"/>
            <p14:sldId id="539"/>
            <p14:sldId id="540"/>
            <p14:sldId id="329"/>
            <p14:sldId id="328"/>
            <p14:sldId id="331"/>
            <p14:sldId id="340"/>
            <p14:sldId id="342"/>
            <p14:sldId id="351"/>
            <p14:sldId id="352"/>
            <p14:sldId id="372"/>
            <p14:sldId id="373"/>
            <p14:sldId id="374"/>
            <p14:sldId id="543"/>
            <p14:sldId id="375"/>
            <p14:sldId id="378"/>
            <p14:sldId id="379"/>
            <p14:sldId id="541"/>
            <p14:sldId id="542"/>
            <p14:sldId id="388"/>
            <p14:sldId id="389"/>
            <p14:sldId id="390"/>
            <p14:sldId id="393"/>
          </p14:sldIdLst>
        </p14:section>
        <p14:section name="Ground Truth" id="{AD26171F-4063-0346-A821-4425E64E0B76}">
          <p14:sldIdLst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</p14:sldIdLst>
        </p14:section>
        <p14:section name="Unet" id="{8398F9DA-E4BB-E24E-8887-E7810031F883}">
          <p14:sldIdLst>
            <p14:sldId id="513"/>
            <p14:sldId id="514"/>
            <p14:sldId id="515"/>
            <p14:sldId id="516"/>
            <p14:sldId id="526"/>
            <p14:sldId id="527"/>
            <p14:sldId id="518"/>
            <p14:sldId id="528"/>
            <p14:sldId id="520"/>
            <p14:sldId id="519"/>
            <p14:sldId id="521"/>
            <p14:sldId id="517"/>
            <p14:sldId id="512"/>
            <p14:sldId id="522"/>
          </p14:sldIdLst>
        </p14:section>
        <p14:section name="UNet Variations" id="{847DAC47-7B03-CC4F-A0E6-9AB097E51369}">
          <p14:sldIdLst>
            <p14:sldId id="499"/>
            <p14:sldId id="500"/>
            <p14:sldId id="502"/>
            <p14:sldId id="503"/>
            <p14:sldId id="523"/>
            <p14:sldId id="525"/>
            <p14:sldId id="529"/>
          </p14:sldIdLst>
        </p14:section>
        <p14:section name="nnUNet" id="{B27DFDE6-046F-B94A-AE3A-2DB0C5C5FFB2}">
          <p14:sldIdLst>
            <p14:sldId id="504"/>
            <p14:sldId id="505"/>
            <p14:sldId id="507"/>
            <p14:sldId id="506"/>
            <p14:sldId id="510"/>
            <p14:sldId id="530"/>
            <p14:sldId id="532"/>
            <p14:sldId id="531"/>
          </p14:sldIdLst>
        </p14:section>
        <p14:section name="Data and Neural Networks" id="{93E0E3C3-51AA-1C49-933A-AB60298232F8}">
          <p14:sldIdLst>
            <p14:sldId id="464"/>
            <p14:sldId id="463"/>
            <p14:sldId id="471"/>
            <p14:sldId id="472"/>
          </p14:sldIdLst>
        </p14:section>
        <p14:section name="Segmentation Loss Functions" id="{E6C58DD7-73C0-124C-92EE-C0F9A014A3ED}">
          <p14:sldIdLst>
            <p14:sldId id="481"/>
            <p14:sldId id="480"/>
            <p14:sldId id="482"/>
            <p14:sldId id="483"/>
            <p14:sldId id="484"/>
            <p14:sldId id="485"/>
            <p14:sldId id="486"/>
            <p14:sldId id="533"/>
            <p14:sldId id="487"/>
            <p14:sldId id="488"/>
            <p14:sldId id="546"/>
            <p14:sldId id="547"/>
            <p14:sldId id="545"/>
            <p14:sldId id="5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7"/>
    <p:restoredTop sz="94706"/>
  </p:normalViewPr>
  <p:slideViewPr>
    <p:cSldViewPr snapToGrid="0">
      <p:cViewPr varScale="1">
        <p:scale>
          <a:sx n="103" d="100"/>
          <a:sy n="103" d="100"/>
        </p:scale>
        <p:origin x="18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652A8-DA11-1847-B032-E3D510E96359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5FC9F-369F-D640-8331-0FFFEFE2C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7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3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64D7D-5FFB-AF4F-F683-2DE77ACF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8953D-42FD-1E05-FFCB-95EF53518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7D792-7CA5-6661-640A-59B83FA42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13B6-A2BE-FBBA-91FD-D6DF31DC1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9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4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F225-918C-2039-23DA-B172A90E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E52E9-6025-8F72-F8B6-8559D1037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7B043-9F42-CF04-785A-C8E57E11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4FC0D-C817-6969-FEE5-87E1FE5EB7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2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1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5C5C-13C6-660B-2617-10ACE79D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033F7-A903-CEBC-C0C8-7A9838D48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DBFFD-0C2D-6C6D-CBFC-469D2DE34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9A0A6-F7CD-FAA2-1D09-31903D82B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1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9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694B5-48FA-24C4-9F6C-D69B5839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1DF0F-3520-8604-CF49-63E37EBFE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77B9E-1449-0209-0044-2D80997D3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63D7B-2122-F08E-3E85-469E60326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94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1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7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4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BD7CA0-48C8-625C-B657-8C5C4AE61A36}"/>
              </a:ext>
            </a:extLst>
          </p:cNvPr>
          <p:cNvCxnSpPr/>
          <p:nvPr userDrawn="1"/>
        </p:nvCxnSpPr>
        <p:spPr>
          <a:xfrm>
            <a:off x="838200" y="1306286"/>
            <a:ext cx="105156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7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7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5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5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64650"/>
            <a:ext cx="10515600" cy="471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D0BC-52E3-78C8-4D67-313B5A7FC433}"/>
              </a:ext>
            </a:extLst>
          </p:cNvPr>
          <p:cNvSpPr txBox="1"/>
          <p:nvPr userDrawn="1"/>
        </p:nvSpPr>
        <p:spPr>
          <a:xfrm>
            <a:off x="8693425" y="6413698"/>
            <a:ext cx="316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Craig Jones (</a:t>
            </a:r>
            <a:r>
              <a:rPr lang="en-US" sz="1600" dirty="0" err="1"/>
              <a:t>craig@imagingai.org</a:t>
            </a:r>
            <a:r>
              <a:rPr lang="en-US" sz="1600" dirty="0"/>
              <a:t>)</a:t>
            </a:r>
          </a:p>
        </p:txBody>
      </p:sp>
      <p:pic>
        <p:nvPicPr>
          <p:cNvPr id="10" name="Google Shape;145;p24">
            <a:extLst>
              <a:ext uri="{FF2B5EF4-FFF2-40B4-BE49-F238E27FC236}">
                <a16:creationId xmlns:a16="http://schemas.microsoft.com/office/drawing/2014/main" id="{ECA7EE64-0B38-ACCE-FBF5-DACFA4AFDF7D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245642" y="6046640"/>
            <a:ext cx="592558" cy="748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715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21" Type="http://schemas.openxmlformats.org/officeDocument/2006/relationships/image" Target="../media/image36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3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ED81-B226-0C5D-12D6-1A57ECC89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0" y="273762"/>
            <a:ext cx="9144000" cy="214101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 (U-Net)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5A905-26AA-955A-93EE-B48CD0825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71" y="5596859"/>
            <a:ext cx="9144000" cy="1016073"/>
          </a:xfrm>
        </p:spPr>
        <p:txBody>
          <a:bodyPr>
            <a:normAutofit/>
          </a:bodyPr>
          <a:lstStyle/>
          <a:p>
            <a:r>
              <a:rPr lang="en-US" dirty="0"/>
              <a:t>SPARK April 12, 2025</a:t>
            </a:r>
          </a:p>
          <a:p>
            <a:r>
              <a:rPr lang="en-US" dirty="0"/>
              <a:t>Craig Jones, PhD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8EDB0-BFA2-64BA-6396-E97FE23BA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9" r="6875" b="15880"/>
          <a:stretch/>
        </p:blipFill>
        <p:spPr>
          <a:xfrm>
            <a:off x="8431620" y="2656116"/>
            <a:ext cx="2066260" cy="2616513"/>
          </a:xfrm>
          <a:prstGeom prst="rect">
            <a:avLst/>
          </a:prstGeom>
        </p:spPr>
      </p:pic>
      <p:pic>
        <p:nvPicPr>
          <p:cNvPr id="7" name="Google Shape;266;p38">
            <a:extLst>
              <a:ext uri="{FF2B5EF4-FFF2-40B4-BE49-F238E27FC236}">
                <a16:creationId xmlns:a16="http://schemas.microsoft.com/office/drawing/2014/main" id="{0F00506F-1C8F-D94D-8221-7BC219BF42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935" y="2751664"/>
            <a:ext cx="2514325" cy="250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F5D73-0D25-2987-8F26-77645B08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71" y="2548047"/>
            <a:ext cx="1844216" cy="27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2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C98-1E71-D50B-3B93-33A7EFDC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Numbers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AFE04D2-CA0F-5E20-5C89-E2B00DAF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7" y="1466483"/>
            <a:ext cx="1834027" cy="22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A2FD1693-C6EE-EAEE-D393-20D2E6A0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54" y="2206162"/>
            <a:ext cx="2272971" cy="22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A50146C-B51D-CD3F-B2DA-14F8BC4C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88" y="2819621"/>
            <a:ext cx="2417853" cy="243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A189DC90-A101-DD8B-F7C4-176046F33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85" y="2356634"/>
            <a:ext cx="3934876" cy="39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9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F434-6EA8-0053-C41F-DA1226F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9A7D-49ED-A276-7828-0465F0E3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6534873" cy="4712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Images are made up of pixels (picture element) or voxels (volume element)</a:t>
            </a:r>
          </a:p>
          <a:p>
            <a:r>
              <a:rPr lang="en-US" dirty="0"/>
              <a:t>Numbers in images may represent a physical unit or a relative value</a:t>
            </a:r>
          </a:p>
          <a:p>
            <a:pPr lvl="1"/>
            <a:r>
              <a:rPr lang="en-US" dirty="0"/>
              <a:t>CT images are in Hounsfield units (typically -500 – 3000)</a:t>
            </a:r>
          </a:p>
          <a:p>
            <a:pPr lvl="1"/>
            <a:r>
              <a:rPr lang="en-US" dirty="0"/>
              <a:t>MRI images are relative signal units (typically 0 – 2500)</a:t>
            </a:r>
          </a:p>
          <a:p>
            <a:pPr lvl="1"/>
            <a:r>
              <a:rPr lang="en-US" dirty="0"/>
              <a:t>absorption of high energy electromagnetic radiation from an x-ray tube in a patient</a:t>
            </a:r>
          </a:p>
          <a:p>
            <a:r>
              <a:rPr lang="en-US" dirty="0"/>
              <a:t>Human eye can distinguish approximately 100 shades of gray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A8889CE-848E-4E4A-9810-0E2F5FBE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7" y="1516300"/>
            <a:ext cx="4470435" cy="44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FD804-B2B5-2184-98AA-CF5FD0288D08}"/>
              </a:ext>
            </a:extLst>
          </p:cNvPr>
          <p:cNvSpPr/>
          <p:nvPr/>
        </p:nvSpPr>
        <p:spPr>
          <a:xfrm>
            <a:off x="9248172" y="4201610"/>
            <a:ext cx="440831" cy="428263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DC6F3-3D7F-518F-35D5-E79476DA8D56}"/>
              </a:ext>
            </a:extLst>
          </p:cNvPr>
          <p:cNvSpPr txBox="1"/>
          <p:nvPr/>
        </p:nvSpPr>
        <p:spPr>
          <a:xfrm>
            <a:off x="9689003" y="5623846"/>
            <a:ext cx="85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Pixel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FB2F86-501F-3C2D-AFB2-A574CC2DA68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689003" y="4751614"/>
            <a:ext cx="429028" cy="8722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5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2723-2BD1-69A4-6F16-2EBDE67C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463AF-F0DB-9BD5-46C8-1B443BAC2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C2896-B232-B157-5FAF-CF79420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Segmentation?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42D5B3-1331-89AD-9993-16CA4184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45" y="1708369"/>
            <a:ext cx="635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6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53F3-3AC0-4475-10F3-ED3BC363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FD1B-D4B1-307C-D85E-E3A36641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segment?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57861-EBA2-2BD2-A7EE-BF7ACF6C3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08" y="4101922"/>
            <a:ext cx="6534873" cy="12993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are we looking for here?</a:t>
            </a:r>
          </a:p>
          <a:p>
            <a:endParaRPr lang="en-US" dirty="0"/>
          </a:p>
          <a:p>
            <a:r>
              <a:rPr lang="en-US" dirty="0"/>
              <a:t>Or… what is the computer algorithm looking for?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09AD5D-4924-578C-1932-2A7CE566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7" y="1516300"/>
            <a:ext cx="4470435" cy="44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52472C-9339-E857-8E5D-48623B2F6A43}"/>
              </a:ext>
            </a:extLst>
          </p:cNvPr>
          <p:cNvSpPr/>
          <p:nvPr/>
        </p:nvSpPr>
        <p:spPr>
          <a:xfrm>
            <a:off x="9248172" y="4201610"/>
            <a:ext cx="440831" cy="428263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1395-C20F-D584-D9C1-477E406F5630}"/>
              </a:ext>
            </a:extLst>
          </p:cNvPr>
          <p:cNvSpPr txBox="1"/>
          <p:nvPr/>
        </p:nvSpPr>
        <p:spPr>
          <a:xfrm>
            <a:off x="9689003" y="5623846"/>
            <a:ext cx="85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Pixel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C32558-AF04-427C-A0FE-AAB4CB7FBFFC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689003" y="4751614"/>
            <a:ext cx="429028" cy="8722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6C8B3F02-2E94-B4A7-E6BE-70C17486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54" y="1516300"/>
            <a:ext cx="1834027" cy="22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18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E1C19-BC7E-FE2D-DAD7-DDCB5EB2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242A-7E78-8994-9A55-A462BAA9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segment?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44EED-C38E-FEE3-2EB0-15AE97A33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08" y="4101922"/>
            <a:ext cx="6534873" cy="2045144"/>
          </a:xfrm>
        </p:spPr>
        <p:txBody>
          <a:bodyPr>
            <a:normAutofit/>
          </a:bodyPr>
          <a:lstStyle/>
          <a:p>
            <a:r>
              <a:rPr lang="en-US" dirty="0"/>
              <a:t>Changes in voxel signal across a consistent space</a:t>
            </a:r>
          </a:p>
          <a:p>
            <a:r>
              <a:rPr lang="en-US" dirty="0"/>
              <a:t>Contrast (difference in signal in a close proximity)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B64745-F86B-7668-B7AF-C09C63DB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7" y="1516300"/>
            <a:ext cx="4470435" cy="44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9E310D-3DE8-9590-7768-A801A557A5FE}"/>
              </a:ext>
            </a:extLst>
          </p:cNvPr>
          <p:cNvSpPr/>
          <p:nvPr/>
        </p:nvSpPr>
        <p:spPr>
          <a:xfrm>
            <a:off x="9248172" y="4201610"/>
            <a:ext cx="440831" cy="428263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66D11-7E99-9AD3-4EB9-5870134948D1}"/>
              </a:ext>
            </a:extLst>
          </p:cNvPr>
          <p:cNvSpPr txBox="1"/>
          <p:nvPr/>
        </p:nvSpPr>
        <p:spPr>
          <a:xfrm>
            <a:off x="9689003" y="5623846"/>
            <a:ext cx="85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Pixel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FC4E3-B1E4-66DC-37CA-9C8AA3857E6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689003" y="4751614"/>
            <a:ext cx="429028" cy="8722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9CD8DA00-E371-3629-B70D-4A73244A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54" y="1516300"/>
            <a:ext cx="1834027" cy="22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FF26-1859-BB70-F89C-156AD083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Contrast?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A6B79-29DF-D7DF-D970-45B5FE1A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36" y="1527249"/>
            <a:ext cx="5419928" cy="46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3A2B-CD79-A23C-C54B-0D83B3F1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572C-D1B5-0C1B-A7F2-15128569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547102" cy="4712313"/>
          </a:xfrm>
        </p:spPr>
        <p:txBody>
          <a:bodyPr/>
          <a:lstStyle/>
          <a:p>
            <a:r>
              <a:rPr lang="en-US" dirty="0"/>
              <a:t>Contrast is the difference in signal between two regions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Contrast can be signal difference between tissue and background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0DEA9-4D5A-3A9F-15EC-5C62084B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02" y="1610600"/>
            <a:ext cx="5177331" cy="442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3489A0-1D98-69BF-5995-5E9723666D60}"/>
                  </a:ext>
                </a:extLst>
              </p:cNvPr>
              <p:cNvSpPr txBox="1"/>
              <p:nvPr/>
            </p:nvSpPr>
            <p:spPr>
              <a:xfrm>
                <a:off x="1384852" y="4462217"/>
                <a:ext cx="40631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Contrast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𝑊𝑀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3489A0-1D98-69BF-5995-5E9723666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52" y="4462217"/>
                <a:ext cx="4063100" cy="492443"/>
              </a:xfrm>
              <a:prstGeom prst="rect">
                <a:avLst/>
              </a:prstGeom>
              <a:blipFill>
                <a:blip r:embed="rId3"/>
                <a:stretch>
                  <a:fillRect l="-5901" t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21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749A-A2B4-5E50-C68A-4F5432AF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contrast to noise ratio?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30D01-BACA-48DA-81EE-698B6500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36" y="1527249"/>
            <a:ext cx="5419928" cy="46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3A2B-CD79-A23C-C54B-0D83B3F1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to Noise Ratio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0DEA9-4D5A-3A9F-15EC-5C62084B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02" y="1610600"/>
            <a:ext cx="5177331" cy="442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7E080D-465A-D1B3-FB1C-93E99F9224F7}"/>
                  </a:ext>
                </a:extLst>
              </p:cNvPr>
              <p:cNvSpPr txBox="1"/>
              <p:nvPr/>
            </p:nvSpPr>
            <p:spPr>
              <a:xfrm>
                <a:off x="2627049" y="3650448"/>
                <a:ext cx="2353465" cy="952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𝑊𝑀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7E080D-465A-D1B3-FB1C-93E99F922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49" y="3650448"/>
                <a:ext cx="2353465" cy="952120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4712C7-3507-73D1-02E1-660A6554B4C5}"/>
              </a:ext>
            </a:extLst>
          </p:cNvPr>
          <p:cNvSpPr txBox="1"/>
          <p:nvPr/>
        </p:nvSpPr>
        <p:spPr>
          <a:xfrm>
            <a:off x="1303170" y="3847372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CNR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654BD-3BC0-0332-E5DD-5E77B825E308}"/>
              </a:ext>
            </a:extLst>
          </p:cNvPr>
          <p:cNvSpPr txBox="1"/>
          <p:nvPr/>
        </p:nvSpPr>
        <p:spPr>
          <a:xfrm>
            <a:off x="1303170" y="1925569"/>
            <a:ext cx="498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Difference in signal divided by a measure of noise.</a:t>
            </a:r>
          </a:p>
        </p:txBody>
      </p:sp>
    </p:spTree>
    <p:extLst>
      <p:ext uri="{BB962C8B-B14F-4D97-AF65-F5344CB8AC3E}">
        <p14:creationId xmlns:p14="http://schemas.microsoft.com/office/powerpoint/2010/main" val="254350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CBC8-69E0-19C8-984A-823F292A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oogle Shape;74;p2">
            <a:extLst>
              <a:ext uri="{FF2B5EF4-FFF2-40B4-BE49-F238E27FC236}">
                <a16:creationId xmlns:a16="http://schemas.microsoft.com/office/drawing/2014/main" id="{DA4C0201-9A52-3700-598D-8C86204BEA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8127" y="3447193"/>
            <a:ext cx="3153633" cy="8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5;p2">
            <a:extLst>
              <a:ext uri="{FF2B5EF4-FFF2-40B4-BE49-F238E27FC236}">
                <a16:creationId xmlns:a16="http://schemas.microsoft.com/office/drawing/2014/main" id="{3D6521B5-BA3C-533B-E153-76E2D5A4D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5477" y="4637874"/>
            <a:ext cx="2100101" cy="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6;p2">
            <a:extLst>
              <a:ext uri="{FF2B5EF4-FFF2-40B4-BE49-F238E27FC236}">
                <a16:creationId xmlns:a16="http://schemas.microsoft.com/office/drawing/2014/main" id="{280DBF37-39EC-05AA-EFC8-A1C16996AB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744" y="1771412"/>
            <a:ext cx="994400" cy="13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7;p2">
            <a:extLst>
              <a:ext uri="{FF2B5EF4-FFF2-40B4-BE49-F238E27FC236}">
                <a16:creationId xmlns:a16="http://schemas.microsoft.com/office/drawing/2014/main" id="{C74730EB-F704-3DC8-3DE7-DA5D11120773}"/>
              </a:ext>
            </a:extLst>
          </p:cNvPr>
          <p:cNvSpPr txBox="1"/>
          <p:nvPr/>
        </p:nvSpPr>
        <p:spPr>
          <a:xfrm>
            <a:off x="933485" y="2088938"/>
            <a:ext cx="51625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latin typeface="Arial"/>
                <a:ea typeface="Arial"/>
                <a:cs typeface="Arial"/>
                <a:sym typeface="Arial"/>
              </a:rPr>
              <a:t>BSc (Hons) in Computing Science and Mathematics (Simon Fraser University)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8;p2">
            <a:extLst>
              <a:ext uri="{FF2B5EF4-FFF2-40B4-BE49-F238E27FC236}">
                <a16:creationId xmlns:a16="http://schemas.microsoft.com/office/drawing/2014/main" id="{9CF0D47A-F9AF-7D99-1481-1EC8629228F5}"/>
              </a:ext>
            </a:extLst>
          </p:cNvPr>
          <p:cNvSpPr txBox="1"/>
          <p:nvPr/>
        </p:nvSpPr>
        <p:spPr>
          <a:xfrm>
            <a:off x="933485" y="3479015"/>
            <a:ext cx="51625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>
                <a:latin typeface="Arial"/>
                <a:ea typeface="Arial"/>
                <a:cs typeface="Arial"/>
                <a:sym typeface="Arial"/>
              </a:rPr>
              <a:t>MSc in Medical Biophysics (University of Western Ontario)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79;p2">
            <a:extLst>
              <a:ext uri="{FF2B5EF4-FFF2-40B4-BE49-F238E27FC236}">
                <a16:creationId xmlns:a16="http://schemas.microsoft.com/office/drawing/2014/main" id="{8232A10B-AD85-9B7C-3F04-7FDDF611504E}"/>
              </a:ext>
            </a:extLst>
          </p:cNvPr>
          <p:cNvSpPr txBox="1"/>
          <p:nvPr/>
        </p:nvSpPr>
        <p:spPr>
          <a:xfrm>
            <a:off x="933485" y="4637874"/>
            <a:ext cx="51625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>
                <a:latin typeface="Arial"/>
                <a:ea typeface="Arial"/>
                <a:cs typeface="Arial"/>
                <a:sym typeface="Arial"/>
              </a:rPr>
              <a:t>PhD in Physics (Medical Biophysics University of British Columbia)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37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3A2B-CD79-A23C-C54B-0D83B3F1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to Noise Ratio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0DEA9-4D5A-3A9F-15EC-5C62084B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02" y="1610600"/>
            <a:ext cx="5177331" cy="442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7E080D-465A-D1B3-FB1C-93E99F9224F7}"/>
                  </a:ext>
                </a:extLst>
              </p:cNvPr>
              <p:cNvSpPr txBox="1"/>
              <p:nvPr/>
            </p:nvSpPr>
            <p:spPr>
              <a:xfrm>
                <a:off x="1875182" y="1758774"/>
                <a:ext cx="3821880" cy="1564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𝑊𝑀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𝑊𝑀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/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7E080D-465A-D1B3-FB1C-93E99F922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82" y="1758774"/>
                <a:ext cx="3821880" cy="1564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4712C7-3507-73D1-02E1-660A6554B4C5}"/>
              </a:ext>
            </a:extLst>
          </p:cNvPr>
          <p:cNvSpPr txBox="1"/>
          <p:nvPr/>
        </p:nvSpPr>
        <p:spPr>
          <a:xfrm>
            <a:off x="622852" y="2001078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CNR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8171-573A-72BC-094C-A70DAE686614}"/>
                  </a:ext>
                </a:extLst>
              </p:cNvPr>
              <p:cNvSpPr txBox="1"/>
              <p:nvPr/>
            </p:nvSpPr>
            <p:spPr>
              <a:xfrm>
                <a:off x="2484002" y="4313582"/>
                <a:ext cx="2604239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763.6. −1080.0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19.1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26.7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A8171-573A-72BC-094C-A70DAE68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02" y="4313582"/>
                <a:ext cx="2604239" cy="869084"/>
              </a:xfrm>
              <a:prstGeom prst="rect">
                <a:avLst/>
              </a:prstGeom>
              <a:blipFill>
                <a:blip r:embed="rId4"/>
                <a:stretch>
                  <a:fillRect r="-485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1202627-5560-3BBD-754B-48728CD2BE73}"/>
              </a:ext>
            </a:extLst>
          </p:cNvPr>
          <p:cNvSpPr txBox="1"/>
          <p:nvPr/>
        </p:nvSpPr>
        <p:spPr>
          <a:xfrm>
            <a:off x="1144446" y="4455736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CNR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4056A-0541-B0DB-12DD-7942455D6684}"/>
              </a:ext>
            </a:extLst>
          </p:cNvPr>
          <p:cNvSpPr txBox="1"/>
          <p:nvPr/>
        </p:nvSpPr>
        <p:spPr>
          <a:xfrm>
            <a:off x="1975370" y="545635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 9.6</a:t>
            </a:r>
          </a:p>
        </p:txBody>
      </p:sp>
    </p:spTree>
    <p:extLst>
      <p:ext uri="{BB962C8B-B14F-4D97-AF65-F5344CB8AC3E}">
        <p14:creationId xmlns:p14="http://schemas.microsoft.com/office/powerpoint/2010/main" val="305931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606D-5121-C4CB-8375-A4A93065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6BEC5-8A9E-44DB-A1A6-D5AA48B91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1" y="3763817"/>
            <a:ext cx="11497917" cy="2226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5BF7-3304-1389-FD2E-EB71A8B844FB}"/>
              </a:ext>
            </a:extLst>
          </p:cNvPr>
          <p:cNvSpPr txBox="1"/>
          <p:nvPr/>
        </p:nvSpPr>
        <p:spPr>
          <a:xfrm>
            <a:off x="5936974" y="224387"/>
            <a:ext cx="609600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plt.figure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figsize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=[12, 5])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plt.clf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ii, sig in enumerate([100, 110, 120, 130, 140, 150]):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np.zeros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((256,256))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A[:,:128] = 100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A[:,128:] = sig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plt.subplot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(1,6,ii+1)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plt.imshow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plt.xticks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plt.yticks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plt.clim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((0, 200))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f'Contrast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{sig-100}')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4218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04D0-BA63-E736-1BD5-747ECEF4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to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676DA-930D-403D-8CDD-6119E462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52" y="3688441"/>
            <a:ext cx="11256495" cy="2488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326F75-2310-144E-9D8D-92E48E50C414}"/>
              </a:ext>
            </a:extLst>
          </p:cNvPr>
          <p:cNvSpPr txBox="1"/>
          <p:nvPr/>
        </p:nvSpPr>
        <p:spPr>
          <a:xfrm>
            <a:off x="6096000" y="111279"/>
            <a:ext cx="6096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plt.figure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(3,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figsize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=[12, 5])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plt.clf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ii, sig in enumerate([10, 30, 60, 90, 150]):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A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np.zeros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((256,256))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A[:,:128] = 100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A[:,128:] = 120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noise = sig*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np.random.rand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(256,256)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plt.subplot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(1,5,ii+1)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plt.imshow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 + noise)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plt.xticks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plt.yticks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plt.clim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((0, 200))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f'SNR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{100/sig:3.1f}')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811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C044-30FC-490F-37C9-C3318B76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306E2-39A6-5EDA-B7B0-B0C604208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675639"/>
            <a:ext cx="4553607" cy="3848100"/>
          </a:xfrm>
        </p:spPr>
        <p:txBody>
          <a:bodyPr>
            <a:normAutofit/>
          </a:bodyPr>
          <a:lstStyle/>
          <a:p>
            <a:r>
              <a:rPr lang="en-US" dirty="0"/>
              <a:t>the process of partitioning a digital image into multiple image segments, also known as image regions or image objects (sets of pixels)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960B91C-3780-069E-E606-52A7A72A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75639"/>
            <a:ext cx="635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369D9-51DF-8AB1-E8E3-7E74F40A3C20}"/>
              </a:ext>
            </a:extLst>
          </p:cNvPr>
          <p:cNvSpPr txBox="1"/>
          <p:nvPr/>
        </p:nvSpPr>
        <p:spPr>
          <a:xfrm>
            <a:off x="838200" y="5893092"/>
            <a:ext cx="397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Image_segmentation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68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EE7762-64B0-4F82-4672-F9A82985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CBB2C-C4B2-16E4-5407-135B458CA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2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0121-F5C4-9618-EB81-3B780F29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5FA9-A6C8-F2D8-C953-33A12486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930462" cy="4712313"/>
          </a:xfrm>
        </p:spPr>
        <p:txBody>
          <a:bodyPr/>
          <a:lstStyle/>
          <a:p>
            <a:r>
              <a:rPr lang="en-US" dirty="0"/>
              <a:t>Hard Segmentation</a:t>
            </a:r>
          </a:p>
          <a:p>
            <a:pPr lvl="1"/>
            <a:r>
              <a:rPr lang="en-US" dirty="0"/>
              <a:t>Mask is binary (assuming two classes, background and lesion)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Fuzzy Segmentation</a:t>
            </a:r>
          </a:p>
          <a:p>
            <a:pPr lvl="1"/>
            <a:r>
              <a:rPr lang="en-US" dirty="0"/>
              <a:t>Mask is floating point (typically range from 0 and 1)</a:t>
            </a:r>
          </a:p>
          <a:p>
            <a:pPr lvl="1"/>
            <a:r>
              <a:rPr lang="en-US" dirty="0"/>
              <a:t>Each pixel is weighted by inclusion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6CD3-E858-07C9-298C-08D4CA74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75" y="1447977"/>
            <a:ext cx="3955174" cy="46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3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7E40-BA36-9366-1FEC-2BBC4DB3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494E-1143-970F-7447-8DF06A0B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5B09-6D8A-D860-E324-18434BC0F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1983"/>
            <a:ext cx="5930462" cy="32349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are the two broad segmentation categories?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BE6D-7BD1-F2DE-8973-E35118D9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75" y="1447977"/>
            <a:ext cx="3955174" cy="46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51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0121-F5C4-9618-EB81-3B780F29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5FA9-A6C8-F2D8-C953-33A12486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1608083"/>
            <a:ext cx="4154214" cy="4562082"/>
          </a:xfrm>
        </p:spPr>
        <p:txBody>
          <a:bodyPr>
            <a:normAutofit/>
          </a:bodyPr>
          <a:lstStyle/>
          <a:p>
            <a:r>
              <a:rPr lang="en-US" sz="2400" dirty="0"/>
              <a:t>Hard Segmentation</a:t>
            </a:r>
          </a:p>
          <a:p>
            <a:pPr lvl="1"/>
            <a:r>
              <a:rPr lang="en-US" sz="2000" dirty="0"/>
              <a:t>Mask is binary (assuming two classes, background and lesion)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Fuzzy Segmentation</a:t>
            </a:r>
          </a:p>
          <a:p>
            <a:pPr lvl="1"/>
            <a:r>
              <a:rPr lang="en-US" sz="2000" dirty="0"/>
              <a:t>Mask is floating point (typically range from 0 and 1)</a:t>
            </a:r>
          </a:p>
          <a:p>
            <a:pPr lvl="1"/>
            <a:r>
              <a:rPr lang="en-US" sz="2000" dirty="0"/>
              <a:t>Each pixel is weighted by inclusion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6CD3-E858-07C9-298C-08D4CA74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6" y="1400876"/>
            <a:ext cx="3955174" cy="469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0049A-10BF-1CE7-7D56-1050AFD3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669" y="1453400"/>
            <a:ext cx="1592974" cy="197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F573A-71B8-9D12-572F-0ABDB2AB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67" y="3599417"/>
            <a:ext cx="2339209" cy="2559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D53C63-A462-22CC-079A-F86C869A9242}"/>
              </a:ext>
            </a:extLst>
          </p:cNvPr>
          <p:cNvSpPr/>
          <p:nvPr/>
        </p:nvSpPr>
        <p:spPr>
          <a:xfrm>
            <a:off x="2291255" y="4067500"/>
            <a:ext cx="903890" cy="11140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7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6454-0CAC-36BE-9AB8-E68078FE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1069-027D-C20D-9956-F4179357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34"/>
            <a:ext cx="10515600" cy="776514"/>
          </a:xfrm>
        </p:spPr>
        <p:txBody>
          <a:bodyPr>
            <a:normAutofit/>
          </a:bodyPr>
          <a:lstStyle/>
          <a:p>
            <a:r>
              <a:rPr lang="en-US" dirty="0"/>
              <a:t>Semantic segmentation: for every pixel, belonging class of the object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7E43D-C8C6-A013-F208-BD36D944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48" y="2100911"/>
            <a:ext cx="3826926" cy="381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10061-0F97-E705-2E4D-295C3FB7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0911"/>
            <a:ext cx="3826927" cy="3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6454-0CAC-36BE-9AB8-E68078FE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1069-027D-C20D-9956-F4179357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4650"/>
            <a:ext cx="10160000" cy="745653"/>
          </a:xfrm>
        </p:spPr>
        <p:txBody>
          <a:bodyPr>
            <a:normAutofit fontScale="92500"/>
          </a:bodyPr>
          <a:lstStyle/>
          <a:p>
            <a:r>
              <a:rPr lang="en-US" dirty="0"/>
              <a:t>Instance segmentation: for every pixel, belonging class of the object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7E43D-C8C6-A013-F208-BD36D944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48" y="2210303"/>
            <a:ext cx="3724379" cy="371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58F87-CA22-F653-A45B-C0C585EC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67" y="2061447"/>
            <a:ext cx="4392083" cy="3860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C0A20-E9F5-0EAC-48F6-A8E19874167A}"/>
              </a:ext>
            </a:extLst>
          </p:cNvPr>
          <p:cNvSpPr txBox="1"/>
          <p:nvPr/>
        </p:nvSpPr>
        <p:spPr>
          <a:xfrm>
            <a:off x="7320473" y="5867400"/>
            <a:ext cx="281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scipy.ndimage.label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400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5DA3-5EE2-C88D-318B-CAD31EF7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013C-5178-A566-1580-B9E96144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BF0E-2A00-973C-C2A0-473568C7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6534873" cy="4712313"/>
          </a:xfrm>
        </p:spPr>
        <p:txBody>
          <a:bodyPr>
            <a:normAutofit/>
          </a:bodyPr>
          <a:lstStyle/>
          <a:p>
            <a:r>
              <a:rPr lang="en-US" dirty="0"/>
              <a:t>Images</a:t>
            </a:r>
          </a:p>
          <a:p>
            <a:r>
              <a:rPr lang="en-US" dirty="0"/>
              <a:t>Segmentation (Old School)</a:t>
            </a:r>
          </a:p>
          <a:p>
            <a:r>
              <a:rPr lang="en-US" dirty="0"/>
              <a:t>What is Ground Truth?</a:t>
            </a:r>
          </a:p>
          <a:p>
            <a:r>
              <a:rPr lang="en-US" dirty="0"/>
              <a:t>Augmentation</a:t>
            </a:r>
          </a:p>
          <a:p>
            <a:r>
              <a:rPr lang="en-US" dirty="0"/>
              <a:t>U-Net</a:t>
            </a:r>
          </a:p>
          <a:p>
            <a:r>
              <a:rPr lang="en-US" dirty="0"/>
              <a:t>U-Net Derivations and many many more</a:t>
            </a:r>
          </a:p>
          <a:p>
            <a:r>
              <a:rPr lang="en-US" dirty="0"/>
              <a:t>Segmentation Accuracy and Loss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A89F50-8C16-7239-EAC6-1E90A527B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587" r="67473" b="54003"/>
          <a:stretch/>
        </p:blipFill>
        <p:spPr bwMode="auto">
          <a:xfrm>
            <a:off x="7008637" y="1656522"/>
            <a:ext cx="4759293" cy="42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15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1495-4152-69D9-339E-AE48C45D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</a:t>
            </a:r>
            <a:r>
              <a:rPr lang="en-US" dirty="0" err="1"/>
              <a:t>MatplotLib</a:t>
            </a:r>
            <a:r>
              <a:rPr lang="en-US" dirty="0"/>
              <a:t> for Masks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AEA66-2E4B-4644-984C-6DC73108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9" y="1567865"/>
            <a:ext cx="11805702" cy="39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7F8A8-654E-06B2-08A6-35BF40815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173B-EBC0-C5F7-AD16-B9E05191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</a:t>
            </a:r>
            <a:r>
              <a:rPr lang="en-US" dirty="0" err="1"/>
              <a:t>MatplotLib</a:t>
            </a:r>
            <a:r>
              <a:rPr lang="en-US" dirty="0"/>
              <a:t> for Masks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E9E08-339F-A2C9-1F1B-888603A5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7865"/>
            <a:ext cx="5857461" cy="1977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08F15-47E6-4469-76D5-F08118470BBE}"/>
              </a:ext>
            </a:extLst>
          </p:cNvPr>
          <p:cNvSpPr txBox="1"/>
          <p:nvPr/>
        </p:nvSpPr>
        <p:spPr>
          <a:xfrm>
            <a:off x="649357" y="1306286"/>
            <a:ext cx="92607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figure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figsize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mask_hard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image_lesion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mask_lesion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150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subplot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imshow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mask_hard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xticks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yticks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'Linear Interpolation (def)'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subplot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imshow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mask_hard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xticks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yticks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 Interpolation'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subplot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imshow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mask_hard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'gray'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'none'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xticks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yticks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pPr>
              <a:buNone/>
            </a:pP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'Proper!'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C5D57059-13CF-FC03-562B-6BE6FFC7D6BB}"/>
              </a:ext>
            </a:extLst>
          </p:cNvPr>
          <p:cNvSpPr/>
          <p:nvPr/>
        </p:nvSpPr>
        <p:spPr>
          <a:xfrm rot="3386616">
            <a:off x="4570032" y="2156680"/>
            <a:ext cx="226065" cy="3681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9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9FE8D0-EE9F-9A51-A611-0948DF79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Based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BDBA-6526-6B14-8576-7A334D1B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52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0B6E-7128-CEA5-040B-70144D36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Based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0147A-2EBB-B45D-A3CC-8F778838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9" y="1727149"/>
            <a:ext cx="4691056" cy="4247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83DAB-014C-5B64-2EB8-0B67A169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4755"/>
            <a:ext cx="5524500" cy="347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6D610-3E83-F331-7244-33A93B35237A}"/>
              </a:ext>
            </a:extLst>
          </p:cNvPr>
          <p:cNvSpPr txBox="1"/>
          <p:nvPr/>
        </p:nvSpPr>
        <p:spPr>
          <a:xfrm>
            <a:off x="7459106" y="1918878"/>
            <a:ext cx="311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Histogram of the Image</a:t>
            </a:r>
          </a:p>
        </p:txBody>
      </p:sp>
    </p:spTree>
    <p:extLst>
      <p:ext uri="{BB962C8B-B14F-4D97-AF65-F5344CB8AC3E}">
        <p14:creationId xmlns:p14="http://schemas.microsoft.com/office/powerpoint/2010/main" val="4266247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96E5-18BC-0D74-A591-A29000BE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Threshold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04ACC-D5C4-10EF-96B6-A4B97730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5342"/>
            <a:ext cx="4881511" cy="4881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1141E-29A3-96DB-EE7F-EB89FAD7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9665"/>
            <a:ext cx="4691056" cy="4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DE11-B9D3-4078-FB8A-B576FC4D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Segmentation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90A-4603-FF92-34E7-03CF388A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6" y="1459154"/>
            <a:ext cx="6151821" cy="471231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One of the simplest methods to segment an image</a:t>
            </a:r>
          </a:p>
          <a:p>
            <a:pPr lvl="1"/>
            <a:r>
              <a:rPr lang="en-US" dirty="0"/>
              <a:t>Easy to choose a threshold value</a:t>
            </a:r>
          </a:p>
          <a:p>
            <a:pPr lvl="1"/>
            <a:r>
              <a:rPr lang="en-US" dirty="0"/>
              <a:t>Segment into numerous regions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adapt to artifacts in the image</a:t>
            </a:r>
          </a:p>
          <a:p>
            <a:pPr lvl="1"/>
            <a:r>
              <a:rPr lang="en-US" dirty="0"/>
              <a:t>All spatial information is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968B1-9D19-065C-7ECE-3AC893A3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799" y="2764574"/>
            <a:ext cx="4541795" cy="211246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F75D56-BCD7-1A73-450B-3C178012676D}"/>
              </a:ext>
            </a:extLst>
          </p:cNvPr>
          <p:cNvSpPr/>
          <p:nvPr/>
        </p:nvSpPr>
        <p:spPr>
          <a:xfrm>
            <a:off x="2413591" y="5230305"/>
            <a:ext cx="6719777" cy="9411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most segmentation, neural networks and deep learning are likely going to be the direction to follow.</a:t>
            </a:r>
          </a:p>
        </p:txBody>
      </p:sp>
    </p:spTree>
    <p:extLst>
      <p:ext uri="{BB962C8B-B14F-4D97-AF65-F5344CB8AC3E}">
        <p14:creationId xmlns:p14="http://schemas.microsoft.com/office/powerpoint/2010/main" val="203511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1DC18-AAEC-C250-58D3-2E0BD31D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Masks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5F069-D32A-6FFF-ED50-DA7266F94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05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478C-086A-5112-C2F3-34A72AD6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11A6-3E08-4245-9D64-9BB7C66F3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435"/>
            <a:ext cx="5681870" cy="35265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How do we create a Ground Truth?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is Ground Truth?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0D713-0B64-D8CF-4132-0A6D56F2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75" y="1447977"/>
            <a:ext cx="3955174" cy="46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91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D24F-66E8-7CB3-8A68-7EB85FD8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Ground Truth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E3CD-B8B4-21D6-84F0-A8B735AAB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850835" cy="4712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Foundation for Training: Ground truth masks are the basis for training deep learning models in medical image segmentation.</a:t>
            </a:r>
          </a:p>
          <a:p>
            <a:r>
              <a:rPr lang="en-US" dirty="0"/>
              <a:t>Evaluation Metric: They are used to evaluate the performance of segmentation models.</a:t>
            </a:r>
          </a:p>
          <a:p>
            <a:r>
              <a:rPr lang="en-US" dirty="0"/>
              <a:t>Data Augmentation: They can be used to generate synthetic data for training.</a:t>
            </a:r>
          </a:p>
          <a:p>
            <a:r>
              <a:rPr lang="en-US" dirty="0"/>
              <a:t>Quality Control: They can be used to identify errors in the segmentation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BB6EA-BF64-CF4E-7978-DE78AB32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91" y="3602144"/>
            <a:ext cx="2721457" cy="2721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2A38BA-E2BE-8EBB-6974-AB266C7E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7" y="1464650"/>
            <a:ext cx="2721456" cy="27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2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258F-F6ED-7025-3E46-9401FC6C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to Create Ground Truth Masks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73521-2D3C-0EC6-0724-5CFC0322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8" y="1570668"/>
            <a:ext cx="2755743" cy="196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97EB1-EEE0-ABFE-B40B-C2C9BFF0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25" y="3759901"/>
            <a:ext cx="3505405" cy="2629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D7E22-CF92-AF06-6D43-F0D5E14F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856" y="1487010"/>
            <a:ext cx="3505406" cy="213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1F683-33B7-16B8-65B4-F16A16AAF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836" y="3732385"/>
            <a:ext cx="5333734" cy="26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341D5-7CAE-223A-C655-1EDF9086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009C-6696-D497-EFD8-5A7DA4D0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segment?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2CEF-F56B-4C62-B133-EA1EFB30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8" y="2173356"/>
            <a:ext cx="6534873" cy="71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do we want to segment images?</a:t>
            </a:r>
          </a:p>
          <a:p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D2CBD1-4063-3C28-DDEF-272BEEE98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587" r="67473" b="54003"/>
          <a:stretch/>
        </p:blipFill>
        <p:spPr bwMode="auto">
          <a:xfrm>
            <a:off x="7008637" y="1656522"/>
            <a:ext cx="4759293" cy="42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266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9254-02D5-5245-F421-3227E3CC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D1F8-2B53-6A55-7218-A444EFBA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1131"/>
            <a:ext cx="5536096" cy="3036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Who is going to create the masks?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E2EFA-FFC8-330B-F708-12068326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91" y="3602144"/>
            <a:ext cx="2721457" cy="272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36B2C-D7D0-3CFA-3474-41FFFBE0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7" y="1464650"/>
            <a:ext cx="2721456" cy="27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52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77CF-6790-C787-9A2C-5B051BBF3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0A68-3C47-DB38-7965-4A50D365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C892-36A6-4972-17A0-ABF512C15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765"/>
            <a:ext cx="5536096" cy="30361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Who is going to create the masks?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Radiologist or other medical doctor</a:t>
            </a:r>
          </a:p>
          <a:p>
            <a:r>
              <a:rPr lang="en-US" dirty="0"/>
              <a:t>Medical Fellow</a:t>
            </a:r>
          </a:p>
          <a:p>
            <a:r>
              <a:rPr lang="en-US" dirty="0"/>
              <a:t>Graduate Student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do we need to consider for each?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84D43-B769-DF32-1181-34C3F596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91" y="3602144"/>
            <a:ext cx="2721457" cy="272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A7C1B-F0AD-3F9C-F7B9-9625698E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7" y="1464650"/>
            <a:ext cx="2721456" cy="27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2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0B91-6E55-405A-50B9-7F023C94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AF8D-EB89-84F2-AD1C-0B62D8E9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592417" cy="4712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ALWAYS Check them!!</a:t>
            </a:r>
          </a:p>
          <a:p>
            <a:r>
              <a:rPr lang="en-US" dirty="0"/>
              <a:t>Don’t assume the masks are correct. </a:t>
            </a:r>
          </a:p>
          <a:p>
            <a:r>
              <a:rPr lang="en-US" dirty="0"/>
              <a:t>Read them in using your software of choice (e.g., Python)</a:t>
            </a:r>
          </a:p>
          <a:p>
            <a:r>
              <a:rPr lang="en-US" dirty="0"/>
              <a:t>Create slides with examples to make sure the segmentations are good.</a:t>
            </a:r>
          </a:p>
          <a:p>
            <a:pPr lvl="1"/>
            <a:r>
              <a:rPr lang="en-US" dirty="0"/>
              <a:t>For example, to make sure they are not flipped left/right</a:t>
            </a:r>
          </a:p>
          <a:p>
            <a:pPr lvl="1"/>
            <a:r>
              <a:rPr lang="en-US" dirty="0"/>
              <a:t>Could be saved as floating point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17128-5CCF-C732-2FCC-9B352A04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97009" y="3455506"/>
            <a:ext cx="2842591" cy="2721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151A0-D33F-8AB7-450D-910E1F18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7" y="1464650"/>
            <a:ext cx="2721456" cy="27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8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FA6A-D7D6-DCB3-53E8-9A928EF4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B122-D85A-6EF4-A43A-E0708A30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4767470" cy="4712313"/>
          </a:xfrm>
        </p:spPr>
        <p:txBody>
          <a:bodyPr/>
          <a:lstStyle/>
          <a:p>
            <a:r>
              <a:rPr lang="en-US" dirty="0"/>
              <a:t>Inter-rater Reliability: Assessing the agreement between multiple annotators.</a:t>
            </a:r>
          </a:p>
          <a:p>
            <a:r>
              <a:rPr lang="en-US" dirty="0"/>
              <a:t>Visual Inspection: Manually checking the quality of the annotations.</a:t>
            </a:r>
          </a:p>
          <a:p>
            <a:r>
              <a:rPr lang="en-US" dirty="0"/>
              <a:t>Quantitative Metrics: Evaluating the performance of the segmentation model on a held-out test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DA1F2-FA65-BCA2-67ED-73D57B72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2138845"/>
            <a:ext cx="6465468" cy="3665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8FDB77-0E6B-3FEE-0E0D-C96B51C9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497" y="174507"/>
            <a:ext cx="2042215" cy="1758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2B666-ABB8-089B-C26B-913BA72EB3B8}"/>
              </a:ext>
            </a:extLst>
          </p:cNvPr>
          <p:cNvSpPr txBox="1"/>
          <p:nvPr/>
        </p:nvSpPr>
        <p:spPr>
          <a:xfrm>
            <a:off x="7897604" y="5826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/10.1088/1361-6560/ac9a98</a:t>
            </a:r>
          </a:p>
        </p:txBody>
      </p:sp>
    </p:spTree>
    <p:extLst>
      <p:ext uri="{BB962C8B-B14F-4D97-AF65-F5344CB8AC3E}">
        <p14:creationId xmlns:p14="http://schemas.microsoft.com/office/powerpoint/2010/main" val="2482961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7FFEC3-0BF9-39F0-5704-9C9B571F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19AD2-268A-C249-B1EE-59E852B87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70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8EC3-ECAE-045F-ED3B-86F3E005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B77C4-9FBE-BF44-17D3-BBDEBF24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4673"/>
            <a:ext cx="4584148" cy="4321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D0CE5-A50E-0C42-D1F4-AFB7E1D7843B}"/>
              </a:ext>
            </a:extLst>
          </p:cNvPr>
          <p:cNvSpPr txBox="1"/>
          <p:nvPr/>
        </p:nvSpPr>
        <p:spPr>
          <a:xfrm>
            <a:off x="1388165" y="58395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https://arxiv.org/pdf/1505.04597</a:t>
            </a:r>
            <a:endParaRPr lang="en-US" dirty="0"/>
          </a:p>
          <a:p>
            <a:r>
              <a:rPr lang="en-US" dirty="0"/>
              <a:t>DOI: 10.1007/978-3-319-24574-4_28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6144D-9116-A7C2-DE64-01E809637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98" y="1504673"/>
            <a:ext cx="5336868" cy="43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85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353B-68B6-3A01-69E8-98427E84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EB1C-B684-AD77-F0EB-2FD8AD8C0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10515600" cy="1636359"/>
          </a:xfrm>
        </p:spPr>
        <p:txBody>
          <a:bodyPr/>
          <a:lstStyle/>
          <a:p>
            <a:r>
              <a:rPr lang="en-US" dirty="0"/>
              <a:t>Stacks of  Electron microscopy (EM) images</a:t>
            </a:r>
          </a:p>
          <a:p>
            <a:r>
              <a:rPr lang="en-US" dirty="0"/>
              <a:t>EM segmentation challenge at ISBI 2012</a:t>
            </a:r>
          </a:p>
          <a:p>
            <a:r>
              <a:rPr lang="en-US" dirty="0"/>
              <a:t>30 training images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6B23CB-675A-EA0D-C4AF-896A162530BE}"/>
              </a:ext>
            </a:extLst>
          </p:cNvPr>
          <p:cNvGrpSpPr/>
          <p:nvPr/>
        </p:nvGrpSpPr>
        <p:grpSpPr>
          <a:xfrm>
            <a:off x="1796760" y="2524997"/>
            <a:ext cx="8018441" cy="3827238"/>
            <a:chOff x="663699" y="2276108"/>
            <a:chExt cx="8113178" cy="41776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F67490-97C1-7A71-9221-CDC76964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699" y="2839912"/>
              <a:ext cx="7888524" cy="23886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323670-0A69-7E76-F03E-17E410418334}"/>
                </a:ext>
              </a:extLst>
            </p:cNvPr>
            <p:cNvSpPr/>
            <p:nvPr/>
          </p:nvSpPr>
          <p:spPr>
            <a:xfrm>
              <a:off x="872320" y="5843260"/>
              <a:ext cx="2537682" cy="584775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sz="3200" dirty="0"/>
                <a:t>Training stack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57D66E-9900-BECB-7006-2598D36E64E9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2141161" y="5199894"/>
              <a:ext cx="427868" cy="6433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9062FF-BDA9-03EE-50EE-CE73D4678ED7}"/>
                </a:ext>
              </a:extLst>
            </p:cNvPr>
            <p:cNvSpPr/>
            <p:nvPr/>
          </p:nvSpPr>
          <p:spPr>
            <a:xfrm>
              <a:off x="6239195" y="5815467"/>
              <a:ext cx="2537682" cy="638320"/>
            </a:xfrm>
            <a:prstGeom prst="rect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r>
                <a:rPr lang="en-US" sz="3200" dirty="0"/>
                <a:t>Ground truth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311AF3-32AF-C1FD-5C6C-A8FA35EB078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7002841" y="5132189"/>
              <a:ext cx="505195" cy="683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FFB678-0CE1-34F6-96FC-E22591089849}"/>
                </a:ext>
              </a:extLst>
            </p:cNvPr>
            <p:cNvSpPr/>
            <p:nvPr/>
          </p:nvSpPr>
          <p:spPr>
            <a:xfrm>
              <a:off x="4967683" y="2276108"/>
              <a:ext cx="3117449" cy="77270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i="1" dirty="0"/>
                <a:t>Black - neuron membranes</a:t>
              </a:r>
            </a:p>
            <a:p>
              <a:r>
                <a:rPr lang="en-GB" sz="2000" b="1" i="1" dirty="0"/>
                <a:t>W</a:t>
              </a:r>
              <a:r>
                <a:rPr lang="en-US" sz="2000" b="1" i="1" dirty="0" err="1"/>
                <a:t>hite</a:t>
              </a:r>
              <a:r>
                <a:rPr lang="en-US" sz="2000" b="1" i="1" dirty="0"/>
                <a:t>  -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457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03DD-7E3C-BA15-3F9A-4D5D28F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to 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47B2B-BEC1-3EAA-E854-7A3F7C398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10515600" cy="2481185"/>
          </a:xfrm>
        </p:spPr>
        <p:txBody>
          <a:bodyPr/>
          <a:lstStyle/>
          <a:p>
            <a:r>
              <a:rPr lang="en-US" dirty="0"/>
              <a:t>Fully convolutional neural network (FCN) architecture for semantic segmentation</a:t>
            </a:r>
          </a:p>
          <a:p>
            <a:r>
              <a:rPr lang="en-US" dirty="0"/>
              <a:t>Localization and the use of context at the same time</a:t>
            </a:r>
          </a:p>
          <a:p>
            <a:r>
              <a:rPr lang="en-US" dirty="0"/>
              <a:t>Input image with any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FF429-2B86-0203-8F39-75CD5B9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96" y="3588891"/>
            <a:ext cx="6984107" cy="275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EAAD-8793-3EC3-25B1-F17248E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3D9B-0652-DD61-B540-614E1A70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/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A1A1-C7B9-CF37-5A32-715A7002D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761" y="1742946"/>
            <a:ext cx="7868478" cy="9411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an embedding (or encoding)?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122" name="Picture 2" descr="Typical CNN architecture">
            <a:extLst>
              <a:ext uri="{FF2B5EF4-FFF2-40B4-BE49-F238E27FC236}">
                <a16:creationId xmlns:a16="http://schemas.microsoft.com/office/drawing/2014/main" id="{01243FC0-0183-25FB-03E0-72908453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20278"/>
            <a:ext cx="9594094" cy="29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2152B-A2AC-CF18-7023-D6221DE42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2087" y="4058241"/>
            <a:ext cx="1600955" cy="17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31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10C9A-469B-E60F-1FCD-6156AF5F0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B550-33BC-9403-3827-9F2BD2D4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/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E511-7082-68DC-1595-C7B15618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010" y="1597174"/>
            <a:ext cx="9885642" cy="1686054"/>
          </a:xfrm>
        </p:spPr>
        <p:txBody>
          <a:bodyPr>
            <a:normAutofit fontScale="92500"/>
          </a:bodyPr>
          <a:lstStyle/>
          <a:p>
            <a:r>
              <a:rPr lang="en-US" dirty="0"/>
              <a:t>The image passes through convolutions</a:t>
            </a:r>
          </a:p>
          <a:p>
            <a:r>
              <a:rPr lang="en-US" dirty="0"/>
              <a:t>The final layer before the output is typically a fully connected layer</a:t>
            </a:r>
          </a:p>
          <a:p>
            <a:r>
              <a:rPr lang="en-US" dirty="0"/>
              <a:t>This can be considered the embedding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122" name="Picture 2" descr="Typical CNN architecture">
            <a:extLst>
              <a:ext uri="{FF2B5EF4-FFF2-40B4-BE49-F238E27FC236}">
                <a16:creationId xmlns:a16="http://schemas.microsoft.com/office/drawing/2014/main" id="{2135FAF9-F7AD-E7D0-4F96-7A8E10331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20278"/>
            <a:ext cx="9594094" cy="29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984B1-7A9F-6338-FDC3-D489F530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2087" y="4058241"/>
            <a:ext cx="1600955" cy="1759463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37B0A03F-CE9B-0FEF-2267-432B03F6E262}"/>
              </a:ext>
            </a:extLst>
          </p:cNvPr>
          <p:cNvSpPr/>
          <p:nvPr/>
        </p:nvSpPr>
        <p:spPr>
          <a:xfrm>
            <a:off x="9276522" y="2769704"/>
            <a:ext cx="357808" cy="10601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0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8EF00-D31B-9BBD-01F1-BB1C8BBA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A2BB-38ED-11C9-B667-481D99CC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segment?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C756-6729-8E25-8B51-ABDF703CA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8" y="2173355"/>
            <a:ext cx="6534873" cy="3829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Why do we want to segment images?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Normal body region segmentation</a:t>
            </a:r>
          </a:p>
          <a:p>
            <a:pPr lvl="1"/>
            <a:r>
              <a:rPr lang="en-US" sz="2800" dirty="0"/>
              <a:t>Abnormal tissue segmentation</a:t>
            </a:r>
          </a:p>
          <a:p>
            <a:pPr lvl="1"/>
            <a:r>
              <a:rPr lang="en-US" sz="2800" dirty="0"/>
              <a:t>Changes over time</a:t>
            </a:r>
          </a:p>
          <a:p>
            <a:pPr lvl="1"/>
            <a:r>
              <a:rPr lang="en-US" sz="2800" dirty="0"/>
              <a:t>Changes with disease state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069FB9-4446-0A65-D9A2-CD43CB9A2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587" r="67473" b="54003"/>
          <a:stretch/>
        </p:blipFill>
        <p:spPr bwMode="auto">
          <a:xfrm>
            <a:off x="7008637" y="1656522"/>
            <a:ext cx="4759293" cy="42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49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FDC6E-8313-8C68-B288-192D60085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3A25-94D5-B7AC-6D1F-623DA95C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–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E6E7-7FC1-2DCA-BFF1-A949404E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476" y="1428526"/>
            <a:ext cx="5085522" cy="495602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Contracting Path (Encoder):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Extracts features using repeated convolutional layers with </a:t>
            </a:r>
            <a:r>
              <a:rPr lang="en-US" dirty="0" err="1"/>
              <a:t>ReLU</a:t>
            </a:r>
            <a:r>
              <a:rPr lang="en-US" dirty="0"/>
              <a:t> activation and max pooling.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Reduces spatial dimensions while increasing feature channels.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A22D30-DBE0-B233-4396-BCC0769E100D}"/>
              </a:ext>
            </a:extLst>
          </p:cNvPr>
          <p:cNvSpPr txBox="1"/>
          <p:nvPr/>
        </p:nvSpPr>
        <p:spPr>
          <a:xfrm>
            <a:off x="804476" y="6506794"/>
            <a:ext cx="940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from: </a:t>
            </a:r>
            <a:r>
              <a:rPr lang="en-US" sz="1800" dirty="0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Olaf </a:t>
            </a:r>
            <a:r>
              <a:rPr lang="en-US" sz="1800" dirty="0" err="1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Ronneberger</a:t>
            </a:r>
            <a:r>
              <a:rPr lang="en-US" sz="1800" dirty="0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, Philipp Fischer, and Thomas Brox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478B2-3C56-DCB6-1E80-69F00E05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118"/>
            <a:ext cx="5336868" cy="43348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76A6FD1-948D-7009-4003-297E16EFC5C7}"/>
              </a:ext>
            </a:extLst>
          </p:cNvPr>
          <p:cNvSpPr txBox="1"/>
          <p:nvPr/>
        </p:nvSpPr>
        <p:spPr>
          <a:xfrm>
            <a:off x="8865704" y="175176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F26A4E-15DA-24DE-5F06-1EF1054D459D}"/>
              </a:ext>
            </a:extLst>
          </p:cNvPr>
          <p:cNvSpPr txBox="1"/>
          <p:nvPr/>
        </p:nvSpPr>
        <p:spPr>
          <a:xfrm>
            <a:off x="7121145" y="177029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C2B4A7-455E-D5A6-F975-E0235CB68459}"/>
              </a:ext>
            </a:extLst>
          </p:cNvPr>
          <p:cNvSpPr/>
          <p:nvPr/>
        </p:nvSpPr>
        <p:spPr>
          <a:xfrm>
            <a:off x="8322365" y="1770290"/>
            <a:ext cx="3031435" cy="30667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C627F3-21DC-A0C8-8393-2FA73B4296FB}"/>
              </a:ext>
            </a:extLst>
          </p:cNvPr>
          <p:cNvSpPr/>
          <p:nvPr/>
        </p:nvSpPr>
        <p:spPr>
          <a:xfrm>
            <a:off x="9843536" y="4558748"/>
            <a:ext cx="1354551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2547A0-A5A3-8A18-7852-D018EE9239A5}"/>
              </a:ext>
            </a:extLst>
          </p:cNvPr>
          <p:cNvSpPr/>
          <p:nvPr/>
        </p:nvSpPr>
        <p:spPr>
          <a:xfrm>
            <a:off x="7081389" y="2252870"/>
            <a:ext cx="1744559" cy="861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69CA0C-122C-2B3C-FC65-C05D572A86A7}"/>
              </a:ext>
            </a:extLst>
          </p:cNvPr>
          <p:cNvSpPr/>
          <p:nvPr/>
        </p:nvSpPr>
        <p:spPr>
          <a:xfrm>
            <a:off x="7287391" y="3114261"/>
            <a:ext cx="1744559" cy="861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E59C3D-AAE7-A125-DC65-7065E43A15E1}"/>
              </a:ext>
            </a:extLst>
          </p:cNvPr>
          <p:cNvSpPr/>
          <p:nvPr/>
        </p:nvSpPr>
        <p:spPr>
          <a:xfrm>
            <a:off x="7750623" y="3576128"/>
            <a:ext cx="1744559" cy="861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62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F68A-2FDC-34B6-8107-2F17D452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80E8-BAD0-9CB4-B616-4D2705F2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–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ABC0-3CC3-E42F-1C80-3BDD3ADA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476" y="1428526"/>
            <a:ext cx="5085522" cy="495602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Expanding Path (Decoder):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Upsamples</a:t>
            </a:r>
            <a:r>
              <a:rPr lang="en-US" dirty="0"/>
              <a:t> feature maps using "up-convolutions."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Combines low-level features from the encoder via skip connections for precise localization.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Symmetry: The U-shaped design ensures balance between feature extraction and spatial resolution.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97E16A-7AC8-8A2D-72AE-87751917581C}"/>
              </a:ext>
            </a:extLst>
          </p:cNvPr>
          <p:cNvSpPr txBox="1"/>
          <p:nvPr/>
        </p:nvSpPr>
        <p:spPr>
          <a:xfrm>
            <a:off x="804476" y="6506794"/>
            <a:ext cx="940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from: </a:t>
            </a:r>
            <a:r>
              <a:rPr lang="en-US" sz="1800" dirty="0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Olaf </a:t>
            </a:r>
            <a:r>
              <a:rPr lang="en-US" sz="1800" dirty="0" err="1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Ronneberger</a:t>
            </a:r>
            <a:r>
              <a:rPr lang="en-US" sz="1800" dirty="0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, Philipp Fischer, and Thomas Brox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0FF91-0D4A-CB19-50B9-1ACD7E6F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9118"/>
            <a:ext cx="5336868" cy="43348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2B60D3C-6657-9045-BE45-14617E08721C}"/>
              </a:ext>
            </a:extLst>
          </p:cNvPr>
          <p:cNvSpPr txBox="1"/>
          <p:nvPr/>
        </p:nvSpPr>
        <p:spPr>
          <a:xfrm>
            <a:off x="8865704" y="175176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79EFF2-F016-735D-8908-79E023E7DAB4}"/>
              </a:ext>
            </a:extLst>
          </p:cNvPr>
          <p:cNvSpPr txBox="1"/>
          <p:nvPr/>
        </p:nvSpPr>
        <p:spPr>
          <a:xfrm>
            <a:off x="7121145" y="177029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77902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76EA3-C840-E3EA-5FF0-19C0C02E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5C3D-1988-81F8-5BDC-07377165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– Key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CFFC-04AB-3A3C-8CC2-27CC9A94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7" y="1428526"/>
            <a:ext cx="5631581" cy="542947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Resolution</a:t>
            </a:r>
            <a:r>
              <a:rPr lang="en-US" sz="20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encoder path of the </a:t>
            </a:r>
            <a:r>
              <a:rPr lang="en-US" sz="1600" dirty="0" err="1"/>
              <a:t>UNet</a:t>
            </a:r>
            <a:r>
              <a:rPr lang="en-US" sz="1600" dirty="0"/>
              <a:t> progressively </a:t>
            </a:r>
            <a:r>
              <a:rPr lang="en-US" sz="1600" dirty="0" err="1"/>
              <a:t>downsamples</a:t>
            </a:r>
            <a:r>
              <a:rPr lang="en-US" sz="1600" dirty="0"/>
              <a:t> the input image, capturing crucial </a:t>
            </a:r>
            <a:r>
              <a:rPr lang="en-US" sz="1600" i="1" dirty="0"/>
              <a:t>contextual information</a:t>
            </a:r>
            <a:r>
              <a:rPr lang="en-US" sz="1600" dirty="0"/>
              <a:t> and hierarchical features at lower resolutions (what is where).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decoder path </a:t>
            </a:r>
            <a:r>
              <a:rPr lang="en-US" sz="1600" dirty="0" err="1"/>
              <a:t>upsamples</a:t>
            </a:r>
            <a:r>
              <a:rPr lang="en-US" sz="1600" dirty="0"/>
              <a:t> these lower-resolution feature maps to generate the final segmentation map</a:t>
            </a:r>
          </a:p>
          <a:p>
            <a:pPr lvl="1">
              <a:lnSpc>
                <a:spcPct val="120000"/>
              </a:lnSpc>
            </a:pPr>
            <a:r>
              <a:rPr lang="en-US" sz="1600" dirty="0" err="1"/>
              <a:t>Upsampling</a:t>
            </a:r>
            <a:r>
              <a:rPr lang="en-US" sz="1600" dirty="0"/>
              <a:t> process alone can lead to a loss of fine-grained spatial details present in the original high-resolution input.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  <a:buNone/>
            </a:pPr>
            <a:r>
              <a:rPr lang="en-US" sz="2000" b="1" dirty="0"/>
              <a:t>Preserving Fine-Grained Details with Skip Connections: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1600" b="1" dirty="0"/>
              <a:t>Skip connections</a:t>
            </a:r>
            <a:r>
              <a:rPr lang="en-US" sz="1600" dirty="0"/>
              <a:t> are direct pathways that copy feature maps from corresponding layers in the encoder to the decoder.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These high-resolution feature maps from the encoder contain rich </a:t>
            </a:r>
            <a:r>
              <a:rPr lang="en-US" sz="1600" i="1" dirty="0"/>
              <a:t>spatial information</a:t>
            </a:r>
            <a:r>
              <a:rPr lang="en-US" sz="1600" dirty="0"/>
              <a:t> (e.g., edges, textures, boundaries) that is crucial for accurate segmentation, especially of intricate anatomical structures.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D062F-167B-719D-A491-FBB42AE3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118"/>
            <a:ext cx="5336868" cy="43348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09427F-9F38-F01C-0B7D-DDC6CA751EF7}"/>
              </a:ext>
            </a:extLst>
          </p:cNvPr>
          <p:cNvSpPr/>
          <p:nvPr/>
        </p:nvSpPr>
        <p:spPr>
          <a:xfrm>
            <a:off x="1133061" y="72456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20637-25DA-1B90-8566-C71C900BDB7C}"/>
              </a:ext>
            </a:extLst>
          </p:cNvPr>
          <p:cNvSpPr txBox="1"/>
          <p:nvPr/>
        </p:nvSpPr>
        <p:spPr>
          <a:xfrm>
            <a:off x="8865704" y="175176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A0224-B112-78AA-5AF7-B09C873558E1}"/>
              </a:ext>
            </a:extLst>
          </p:cNvPr>
          <p:cNvSpPr txBox="1"/>
          <p:nvPr/>
        </p:nvSpPr>
        <p:spPr>
          <a:xfrm>
            <a:off x="7121145" y="177029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69917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52E27-3E02-9F05-68B9-CC63A7B9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7731-CF65-75B8-CE67-2B075433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– Key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021A-C288-3009-695E-6D7293559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428526"/>
            <a:ext cx="5502372" cy="495602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Skip Connections: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Reintroduce spatial details lost during down sampling, enhancing segmentation accuracy.</a:t>
            </a:r>
          </a:p>
          <a:p>
            <a:pPr>
              <a:lnSpc>
                <a:spcPct val="120000"/>
              </a:lnSpc>
            </a:pPr>
            <a:r>
              <a:rPr lang="en-US" dirty="0"/>
              <a:t>Advantages: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accuracy with small datasets.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Efficient processing of large images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0006E5-1AFB-0EB2-2192-5DBF2E1C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118"/>
            <a:ext cx="5336868" cy="43348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E73AE-9DD0-E85B-0A7D-CE7F3798A2AA}"/>
              </a:ext>
            </a:extLst>
          </p:cNvPr>
          <p:cNvSpPr/>
          <p:nvPr/>
        </p:nvSpPr>
        <p:spPr>
          <a:xfrm>
            <a:off x="1133061" y="72456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3BC3D-B67F-DA56-6007-6F3DACA0CAF7}"/>
              </a:ext>
            </a:extLst>
          </p:cNvPr>
          <p:cNvSpPr txBox="1"/>
          <p:nvPr/>
        </p:nvSpPr>
        <p:spPr>
          <a:xfrm>
            <a:off x="8865704" y="175176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9D11E-6188-4446-9BF8-0E03DB74FAC0}"/>
              </a:ext>
            </a:extLst>
          </p:cNvPr>
          <p:cNvSpPr txBox="1"/>
          <p:nvPr/>
        </p:nvSpPr>
        <p:spPr>
          <a:xfrm>
            <a:off x="7121145" y="177029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8DF4909-D4EE-2A7E-EA27-147A82022D75}"/>
              </a:ext>
            </a:extLst>
          </p:cNvPr>
          <p:cNvSpPr/>
          <p:nvPr/>
        </p:nvSpPr>
        <p:spPr>
          <a:xfrm>
            <a:off x="8242852" y="1739118"/>
            <a:ext cx="251791" cy="6992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1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F92C-07EF-605A-A97D-D7485FCE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49E6-EC6D-92F5-5D9F-F0EF8EE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– Key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497CA-FCBF-42BE-7632-F5A5708B3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7" y="1428526"/>
            <a:ext cx="5631581" cy="54294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At each level of the decoder, the </a:t>
            </a:r>
            <a:r>
              <a:rPr lang="en-US" sz="2000" dirty="0" err="1"/>
              <a:t>upsampled</a:t>
            </a:r>
            <a:r>
              <a:rPr lang="en-US" sz="2000" dirty="0"/>
              <a:t> feature maps (carrying contextual information) are </a:t>
            </a:r>
            <a:r>
              <a:rPr lang="en-US" sz="2000" b="1" dirty="0"/>
              <a:t>concatenated</a:t>
            </a:r>
            <a:r>
              <a:rPr lang="en-US" sz="2000" dirty="0"/>
              <a:t> with the corresponding high-resolution feature maps from the encoder (carrying spatial details). 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Concatenation</a:t>
            </a:r>
            <a:r>
              <a:rPr lang="en-US" sz="2000" dirty="0"/>
              <a:t> is a crucial operation that combines these two complementary streams of information </a:t>
            </a:r>
            <a:r>
              <a:rPr lang="en-US" sz="2000" i="1" dirty="0"/>
              <a:t>without losing either</a:t>
            </a:r>
            <a:r>
              <a:rPr lang="en-US" sz="2000" dirty="0"/>
              <a:t>. It essentially stacks the feature channels together.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3D74C-AC83-306A-B40E-C8E9E0494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118"/>
            <a:ext cx="5336868" cy="43348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5D5F1-032F-8E5A-AB72-C3840FE6F6EC}"/>
              </a:ext>
            </a:extLst>
          </p:cNvPr>
          <p:cNvSpPr/>
          <p:nvPr/>
        </p:nvSpPr>
        <p:spPr>
          <a:xfrm>
            <a:off x="1133061" y="72456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2E3FC-D52F-5DF1-7583-76B636B73AAB}"/>
              </a:ext>
            </a:extLst>
          </p:cNvPr>
          <p:cNvSpPr txBox="1"/>
          <p:nvPr/>
        </p:nvSpPr>
        <p:spPr>
          <a:xfrm>
            <a:off x="8865704" y="175176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14D29-9A30-1541-2282-1E02B4FA1922}"/>
              </a:ext>
            </a:extLst>
          </p:cNvPr>
          <p:cNvSpPr txBox="1"/>
          <p:nvPr/>
        </p:nvSpPr>
        <p:spPr>
          <a:xfrm>
            <a:off x="7121145" y="177029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8571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CA82-0915-47AA-2827-BE722901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79F2-7C80-282C-F7FF-902FA17D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BD18C-6C2E-9591-1DD9-806BF7F0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21" y="1365260"/>
            <a:ext cx="476250" cy="2133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5C4716-9C98-9A2E-C531-F4E8CE4E8AF6}"/>
              </a:ext>
            </a:extLst>
          </p:cNvPr>
          <p:cNvGrpSpPr/>
          <p:nvPr/>
        </p:nvGrpSpPr>
        <p:grpSpPr>
          <a:xfrm>
            <a:off x="1920676" y="1393835"/>
            <a:ext cx="850995" cy="2105025"/>
            <a:chOff x="-1433704" y="1564182"/>
            <a:chExt cx="850995" cy="2105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696CDF-76CE-1F12-D381-08344A009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54159" y="1564182"/>
              <a:ext cx="171450" cy="21050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FC896-7C5B-5942-6BD3-E3E27A7E7DC4}"/>
                </a:ext>
              </a:extLst>
            </p:cNvPr>
            <p:cNvSpPr/>
            <p:nvPr/>
          </p:nvSpPr>
          <p:spPr>
            <a:xfrm>
              <a:off x="-1433704" y="2130791"/>
              <a:ext cx="75501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</a:t>
              </a:r>
            </a:p>
            <a:p>
              <a:r>
                <a:rPr lang="en-US" dirty="0"/>
                <a:t>image</a:t>
              </a:r>
            </a:p>
            <a:p>
              <a:r>
                <a:rPr lang="en-US" dirty="0"/>
                <a:t>tile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A1A69F-4B6E-7B13-2F8B-AF44BE1850D4}"/>
                  </a:ext>
                </a:extLst>
              </p:cNvPr>
              <p:cNvSpPr/>
              <p:nvPr/>
            </p:nvSpPr>
            <p:spPr>
              <a:xfrm>
                <a:off x="4828489" y="4769317"/>
                <a:ext cx="3323856" cy="180767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W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- Input volume size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– Receptive field size (Filter Size)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 - Zero padding used on the border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S </a:t>
                </a:r>
                <a:r>
                  <a: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- Stride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rPr>
                  <a:t>Output Size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W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+2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P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)/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sz="1600" dirty="0">
                        <a:latin typeface="MathJax_Math-italic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+1</m:t>
                    </m:r>
                  </m:oMath>
                </a14:m>
                <a:endParaRPr lang="en-US" sz="1600" dirty="0">
                  <a:latin typeface="MathJax_Math-italic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A1A69F-4B6E-7B13-2F8B-AF44BE185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489" y="4769317"/>
                <a:ext cx="3323856" cy="1807674"/>
              </a:xfrm>
              <a:prstGeom prst="rect">
                <a:avLst/>
              </a:prstGeom>
              <a:blipFill>
                <a:blip r:embed="rId4"/>
                <a:stretch>
                  <a:fillRect l="-758" t="-690" b="-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790AF8B-8C23-CDB1-4C71-87F5F152C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075" y="3502587"/>
            <a:ext cx="685800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C192B7-133E-3373-C8B1-38BE19AF9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202" y="4755413"/>
            <a:ext cx="2943225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E93DB-F5F7-D004-4650-1DB1104CB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204" y="5534548"/>
            <a:ext cx="1828800" cy="5429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C5C4B0F-D467-1870-3770-74A3B4B870B2}"/>
              </a:ext>
            </a:extLst>
          </p:cNvPr>
          <p:cNvGrpSpPr/>
          <p:nvPr/>
        </p:nvGrpSpPr>
        <p:grpSpPr>
          <a:xfrm>
            <a:off x="8450579" y="1643909"/>
            <a:ext cx="2173218" cy="1535118"/>
            <a:chOff x="7019344" y="1796002"/>
            <a:chExt cx="2173218" cy="15351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381618-AC76-2BB2-4B9F-49FCD9E71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9344" y="1796002"/>
              <a:ext cx="238125" cy="1524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09A045-9D44-D164-C0A0-7CB0EDEA0F2E}"/>
                </a:ext>
              </a:extLst>
            </p:cNvPr>
            <p:cNvSpPr/>
            <p:nvPr/>
          </p:nvSpPr>
          <p:spPr>
            <a:xfrm>
              <a:off x="7248440" y="1853792"/>
              <a:ext cx="1944122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Output</a:t>
              </a:r>
            </a:p>
            <a:p>
              <a:r>
                <a:rPr lang="en-US" dirty="0"/>
                <a:t>segmentation map</a:t>
              </a:r>
            </a:p>
            <a:p>
              <a:r>
                <a:rPr lang="en-US" dirty="0"/>
                <a:t>(here 2 classes)</a:t>
              </a:r>
            </a:p>
            <a:p>
              <a:r>
                <a:rPr lang="en-US" dirty="0"/>
                <a:t>background and</a:t>
              </a:r>
            </a:p>
            <a:p>
              <a:r>
                <a:rPr lang="en-US" dirty="0"/>
                <a:t>foreground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EB7680-E18F-7822-A0CD-9F75833ABA83}"/>
              </a:ext>
            </a:extLst>
          </p:cNvPr>
          <p:cNvGrpSpPr/>
          <p:nvPr/>
        </p:nvGrpSpPr>
        <p:grpSpPr>
          <a:xfrm>
            <a:off x="3442913" y="1664632"/>
            <a:ext cx="5045767" cy="4003266"/>
            <a:chOff x="2011678" y="1816725"/>
            <a:chExt cx="5045767" cy="40032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1BDD13-60BA-77C4-8733-7AD07E14AF27}"/>
                </a:ext>
              </a:extLst>
            </p:cNvPr>
            <p:cNvGrpSpPr/>
            <p:nvPr/>
          </p:nvGrpSpPr>
          <p:grpSpPr>
            <a:xfrm>
              <a:off x="2011678" y="1816725"/>
              <a:ext cx="5045767" cy="4003266"/>
              <a:chOff x="2254567" y="1816725"/>
              <a:chExt cx="5045767" cy="400326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15D07DC-4D46-B402-0203-4293B87B2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4844" y="5325729"/>
                <a:ext cx="1895475" cy="142875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C233072-4BB1-D12A-788D-33A8F70D31D2}"/>
                  </a:ext>
                </a:extLst>
              </p:cNvPr>
              <p:cNvGrpSpPr/>
              <p:nvPr/>
            </p:nvGrpSpPr>
            <p:grpSpPr>
              <a:xfrm>
                <a:off x="5433434" y="1816725"/>
                <a:ext cx="1866900" cy="4003266"/>
                <a:chOff x="5433434" y="1816725"/>
                <a:chExt cx="1866900" cy="4003266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2849254-E6C5-538E-4711-7DE8DE0BC8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33434" y="1816725"/>
                  <a:ext cx="1866900" cy="382905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4607D52-4A2F-D606-26D5-DB41F02A8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41827" y="5553291"/>
                  <a:ext cx="171450" cy="266700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FCC745C-9579-70C5-4315-7496D461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54567" y="2567528"/>
                <a:ext cx="4019550" cy="1714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30B443F-0AF6-D79C-870C-C2A12BAE4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7517" y="4378157"/>
                <a:ext cx="3162300" cy="123825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E6C3EC-4A33-4F04-B930-DACF1BF41304}"/>
                </a:ext>
              </a:extLst>
            </p:cNvPr>
            <p:cNvCxnSpPr>
              <a:cxnSpLocks/>
              <a:stCxn id="45" idx="0"/>
              <a:endCxn id="23" idx="2"/>
            </p:cNvCxnSpPr>
            <p:nvPr/>
          </p:nvCxnSpPr>
          <p:spPr>
            <a:xfrm flipH="1" flipV="1">
              <a:off x="4021453" y="2738978"/>
              <a:ext cx="115477" cy="408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121DB7-B6E3-A366-0AD8-02D7733A359F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5221263" y="3918597"/>
              <a:ext cx="346902" cy="34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247B02-E7BD-7A8E-7343-7FD08AA0F01B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5283977" y="3918597"/>
              <a:ext cx="284188" cy="1299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D806F3-2EDF-00D7-9C2A-94442DA3091D}"/>
              </a:ext>
            </a:extLst>
          </p:cNvPr>
          <p:cNvGrpSpPr/>
          <p:nvPr/>
        </p:nvGrpSpPr>
        <p:grpSpPr>
          <a:xfrm>
            <a:off x="1524223" y="1843782"/>
            <a:ext cx="2826028" cy="4645758"/>
            <a:chOff x="92988" y="1995875"/>
            <a:chExt cx="2826028" cy="46457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2ECF07-DEA4-9A91-F2A3-5E36DAA441E5}"/>
                </a:ext>
              </a:extLst>
            </p:cNvPr>
            <p:cNvSpPr/>
            <p:nvPr/>
          </p:nvSpPr>
          <p:spPr>
            <a:xfrm>
              <a:off x="92988" y="4116903"/>
              <a:ext cx="2156809" cy="64633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Increase the “What”</a:t>
              </a:r>
            </a:p>
            <a:p>
              <a:r>
                <a:rPr lang="en-US" b="1" dirty="0">
                  <a:solidFill>
                    <a:schemeClr val="accent2"/>
                  </a:solidFill>
                </a:rPr>
                <a:t>Reduce the “Where”</a:t>
              </a:r>
            </a:p>
          </p:txBody>
        </p:sp>
        <p:sp>
          <p:nvSpPr>
            <p:cNvPr id="29" name="Arrow: Right 37">
              <a:extLst>
                <a:ext uri="{FF2B5EF4-FFF2-40B4-BE49-F238E27FC236}">
                  <a16:creationId xmlns:a16="http://schemas.microsoft.com/office/drawing/2014/main" id="{84AC6E3D-9E27-22D4-3AE1-C2823BCAD4D2}"/>
                </a:ext>
              </a:extLst>
            </p:cNvPr>
            <p:cNvSpPr/>
            <p:nvPr/>
          </p:nvSpPr>
          <p:spPr>
            <a:xfrm rot="3353792">
              <a:off x="242220" y="3964837"/>
              <a:ext cx="4645758" cy="70783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     Contraction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61F4CA-B90A-C8BD-1DC3-DE181DF0B0FB}"/>
              </a:ext>
            </a:extLst>
          </p:cNvPr>
          <p:cNvGrpSpPr/>
          <p:nvPr/>
        </p:nvGrpSpPr>
        <p:grpSpPr>
          <a:xfrm>
            <a:off x="6680855" y="1859159"/>
            <a:ext cx="3676684" cy="4506564"/>
            <a:chOff x="5249620" y="2011252"/>
            <a:chExt cx="3676684" cy="4506564"/>
          </a:xfrm>
        </p:grpSpPr>
        <p:sp>
          <p:nvSpPr>
            <p:cNvPr id="31" name="Arrow: Right 39">
              <a:extLst>
                <a:ext uri="{FF2B5EF4-FFF2-40B4-BE49-F238E27FC236}">
                  <a16:creationId xmlns:a16="http://schemas.microsoft.com/office/drawing/2014/main" id="{6722F4B6-0C8C-D34D-67E5-6897EEA313D3}"/>
                </a:ext>
              </a:extLst>
            </p:cNvPr>
            <p:cNvSpPr/>
            <p:nvPr/>
          </p:nvSpPr>
          <p:spPr>
            <a:xfrm rot="18119187">
              <a:off x="3350557" y="3910315"/>
              <a:ext cx="4506564" cy="70843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Expansion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5403E3-8559-2BC5-E79D-666230BF7C41}"/>
                </a:ext>
              </a:extLst>
            </p:cNvPr>
            <p:cNvSpPr/>
            <p:nvPr/>
          </p:nvSpPr>
          <p:spPr>
            <a:xfrm>
              <a:off x="6613299" y="3626930"/>
              <a:ext cx="2313005" cy="64633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Create high-resolution</a:t>
              </a:r>
            </a:p>
            <a:p>
              <a:r>
                <a:rPr lang="en-US" b="1" dirty="0">
                  <a:solidFill>
                    <a:schemeClr val="accent6"/>
                  </a:solidFill>
                </a:rPr>
                <a:t>segmentation map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8859D32-F467-C759-EE12-AEB292A087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1856" y="4519108"/>
            <a:ext cx="1514475" cy="2381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75F5D1-CC29-397A-3379-8939AA6FA1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4725" y="4768351"/>
            <a:ext cx="1952625" cy="285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C7AC43-7176-D693-F51A-AECEBB9D4E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4725" y="5025262"/>
            <a:ext cx="1914525" cy="552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3D9AB0-5D68-C831-7B7C-A07251A7EA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1856" y="5613681"/>
            <a:ext cx="990600" cy="2000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3BCA54A-D25C-CDAA-62B3-E1823C7B57A8}"/>
              </a:ext>
            </a:extLst>
          </p:cNvPr>
          <p:cNvGrpSpPr/>
          <p:nvPr/>
        </p:nvGrpSpPr>
        <p:grpSpPr>
          <a:xfrm>
            <a:off x="1601166" y="2473188"/>
            <a:ext cx="4295459" cy="3769927"/>
            <a:chOff x="169931" y="2333737"/>
            <a:chExt cx="4295459" cy="3769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2CE2623-71E8-CADF-1F34-F733D1C195AC}"/>
                    </a:ext>
                  </a:extLst>
                </p:cNvPr>
                <p:cNvSpPr/>
                <p:nvPr/>
              </p:nvSpPr>
              <p:spPr>
                <a:xfrm>
                  <a:off x="169931" y="5027472"/>
                  <a:ext cx="2605058" cy="107619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b="1" i="1" u="sng" dirty="0">
                      <a:latin typeface="MathJax_Math-italic"/>
                      <a:ea typeface="Calibri" panose="020F0502020204030204" pitchFamily="34" charset="0"/>
                      <a:cs typeface="Arial" panose="020B0604020202020204" pitchFamily="34" charset="0"/>
                    </a:rPr>
                    <a:t>Output Size (first conv)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= (572 – 3 +2*0)/1 + 1 = 570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1600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latin typeface="MathJax_Math-italic"/>
                      <a:ea typeface="Calibri" panose="020F0502020204030204" pitchFamily="34" charset="0"/>
                      <a:cs typeface="Arial" panose="020B0604020202020204" pitchFamily="34" charset="0"/>
                    </a:rPr>
                    <a:t>→ 570 x 570</a:t>
                  </a:r>
                  <a:endParaRPr lang="en-US" sz="1600" b="1" i="1" u="sng" dirty="0">
                    <a:latin typeface="MathJax_Math-italic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0282DB5-3F0C-436B-B031-51A1E09F5F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31" y="5027472"/>
                  <a:ext cx="2605058" cy="1076192"/>
                </a:xfrm>
                <a:prstGeom prst="rect">
                  <a:avLst/>
                </a:prstGeom>
                <a:blipFill>
                  <a:blip r:embed="rId21"/>
                  <a:stretch>
                    <a:fillRect l="-1166" t="-562" b="-6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9658A9B-3776-C793-30A9-63D4E0726373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1472460" y="3386249"/>
              <a:ext cx="52517" cy="1641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5F9C03-61C5-9D8B-D80F-72B1EE870EE1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H="1" flipV="1">
              <a:off x="1844064" y="2333737"/>
              <a:ext cx="1205559" cy="1074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CD32335-C3F9-36E3-F92F-5D572CE8B1D5}"/>
                    </a:ext>
                  </a:extLst>
                </p:cNvPr>
                <p:cNvSpPr/>
                <p:nvPr/>
              </p:nvSpPr>
              <p:spPr>
                <a:xfrm>
                  <a:off x="1633856" y="3407977"/>
                  <a:ext cx="2831534" cy="110908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b="1" i="1" u="sng" dirty="0">
                      <a:solidFill>
                        <a:schemeClr val="dk1"/>
                      </a:solidFill>
                      <a:latin typeface="MathJax_Math-italic"/>
                      <a:cs typeface="Arial" panose="020B0604020202020204" pitchFamily="34" charset="0"/>
                    </a:rPr>
                    <a:t>Output Size (second conv)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= (570 – 3 +2*0)/1 + 1 = 568</a:t>
                  </a:r>
                  <a14:m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1600" dirty="0"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→ 568 x 568</a:t>
                  </a:r>
                </a:p>
              </p:txBody>
            </p:sp>
          </mc:Choice>
          <mc:Fallback xmlns=""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8202CEC7-E26F-4E91-B628-931780E7A1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856" y="3407977"/>
                  <a:ext cx="2831534" cy="1109086"/>
                </a:xfrm>
                <a:prstGeom prst="rect">
                  <a:avLst/>
                </a:prstGeom>
                <a:blipFill>
                  <a:blip r:embed="rId22"/>
                  <a:stretch>
                    <a:fillRect l="-1499" t="-2174" b="-5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4841D9-4FCA-E602-EA57-9B20E973C15E}"/>
              </a:ext>
            </a:extLst>
          </p:cNvPr>
          <p:cNvGrpSpPr/>
          <p:nvPr/>
        </p:nvGrpSpPr>
        <p:grpSpPr>
          <a:xfrm>
            <a:off x="4323817" y="2995267"/>
            <a:ext cx="2488695" cy="2950078"/>
            <a:chOff x="2892582" y="3147360"/>
            <a:chExt cx="2488695" cy="295007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36F3875-4096-0B63-C8BD-DCBDB4BFA5F9}"/>
                </a:ext>
              </a:extLst>
            </p:cNvPr>
            <p:cNvGrpSpPr/>
            <p:nvPr/>
          </p:nvGrpSpPr>
          <p:grpSpPr>
            <a:xfrm>
              <a:off x="2892582" y="3147360"/>
              <a:ext cx="2488695" cy="2593370"/>
              <a:chOff x="2892582" y="3147360"/>
              <a:chExt cx="2488695" cy="259337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07695B4-9607-5C94-5C59-72767CB06DBA}"/>
                  </a:ext>
                </a:extLst>
              </p:cNvPr>
              <p:cNvSpPr/>
              <p:nvPr/>
            </p:nvSpPr>
            <p:spPr>
              <a:xfrm>
                <a:off x="2892582" y="3147360"/>
                <a:ext cx="2488695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Concatenation with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high-resolution features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from contracting path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AC0B462-9168-54AA-0A1A-6A1A1E1D34AD}"/>
                  </a:ext>
                </a:extLst>
              </p:cNvPr>
              <p:cNvCxnSpPr>
                <a:cxnSpLocks/>
                <a:stCxn id="45" idx="2"/>
                <a:endCxn id="29" idx="0"/>
              </p:cNvCxnSpPr>
              <p:nvPr/>
            </p:nvCxnSpPr>
            <p:spPr>
              <a:xfrm flipH="1">
                <a:off x="3962127" y="4070690"/>
                <a:ext cx="174803" cy="1670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46C357-5E2A-E965-0EF7-1143B31457B6}"/>
                </a:ext>
              </a:extLst>
            </p:cNvPr>
            <p:cNvSpPr/>
            <p:nvPr/>
          </p:nvSpPr>
          <p:spPr>
            <a:xfrm>
              <a:off x="3578405" y="5745706"/>
              <a:ext cx="658209" cy="35173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9EB3784-134E-2F5B-AF8C-715B4538C1B0}"/>
              </a:ext>
            </a:extLst>
          </p:cNvPr>
          <p:cNvSpPr txBox="1"/>
          <p:nvPr/>
        </p:nvSpPr>
        <p:spPr>
          <a:xfrm>
            <a:off x="804476" y="6506794"/>
            <a:ext cx="940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from: </a:t>
            </a:r>
            <a:r>
              <a:rPr lang="en-US" sz="1800" dirty="0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Olaf </a:t>
            </a:r>
            <a:r>
              <a:rPr lang="en-US" sz="1800" dirty="0" err="1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Ronneberger</a:t>
            </a:r>
            <a:r>
              <a:rPr lang="en-US" sz="1800" dirty="0">
                <a:latin typeface="Segoe UI Semilight" pitchFamily="34" charset="0"/>
                <a:ea typeface="Times New Roman" pitchFamily="18" charset="0"/>
                <a:cs typeface="Segoe UI Semilight" pitchFamily="34" charset="0"/>
              </a:rPr>
              <a:t>, Philipp Fischer, and Thomas Brox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E8B9-C8F7-E040-45AC-73089CB1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Monai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E17DE-4B98-8624-7195-63EC614C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02"/>
          <a:stretch/>
        </p:blipFill>
        <p:spPr>
          <a:xfrm>
            <a:off x="103021" y="2581484"/>
            <a:ext cx="5830639" cy="2340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5E57D-BFEA-C23D-10D8-42549A50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118"/>
            <a:ext cx="5336868" cy="4334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581D4-3ED1-97B6-8A7D-7DD114DD9DF5}"/>
              </a:ext>
            </a:extLst>
          </p:cNvPr>
          <p:cNvSpPr txBox="1"/>
          <p:nvPr/>
        </p:nvSpPr>
        <p:spPr>
          <a:xfrm>
            <a:off x="8865704" y="1751767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8A13A-DA8C-EA7B-FC24-941B47E3FD1D}"/>
              </a:ext>
            </a:extLst>
          </p:cNvPr>
          <p:cNvSpPr txBox="1"/>
          <p:nvPr/>
        </p:nvSpPr>
        <p:spPr>
          <a:xfrm>
            <a:off x="7121145" y="1770290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297416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660AE-D9CF-452D-6850-B9E1FCC6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AC20-79AF-D8EB-8C1A-7E4BDF43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Monai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00668-CB4B-7DDD-E027-8E8436D39114}"/>
              </a:ext>
            </a:extLst>
          </p:cNvPr>
          <p:cNvSpPr txBox="1"/>
          <p:nvPr/>
        </p:nvSpPr>
        <p:spPr>
          <a:xfrm>
            <a:off x="3575603" y="639515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docs.monai.io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  <a:r>
              <a:rPr lang="en-US" dirty="0" err="1"/>
              <a:t>networks.html#nets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0A6C1-D1B4-F54C-02AD-84BB30697846}"/>
              </a:ext>
            </a:extLst>
          </p:cNvPr>
          <p:cNvSpPr txBox="1"/>
          <p:nvPr/>
        </p:nvSpPr>
        <p:spPr>
          <a:xfrm>
            <a:off x="1160394" y="5728844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/Project-MONAI/tutorials/blob/main/3d_segmentation/spleen_segmentation_3d.ipynb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4B83A-0602-A824-6CD9-7DB4144E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261" y="1417099"/>
            <a:ext cx="5824638" cy="4311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A78C0-091C-69FC-9E17-9EF9821E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02"/>
          <a:stretch/>
        </p:blipFill>
        <p:spPr>
          <a:xfrm>
            <a:off x="103021" y="2581484"/>
            <a:ext cx="5830639" cy="23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53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A1123-1415-0013-8088-31B1FFB5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Variations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C1DBF-94FB-A3DB-DF02-71849E369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54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3AFC-A738-EA40-32E7-61BE33A8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Papers on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973F5-5D36-77F5-C85B-222DFF36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15" y="1574825"/>
            <a:ext cx="5483486" cy="4171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038733-1768-F087-1744-ABE2483AE81B}"/>
              </a:ext>
            </a:extLst>
          </p:cNvPr>
          <p:cNvSpPr txBox="1"/>
          <p:nvPr/>
        </p:nvSpPr>
        <p:spPr>
          <a:xfrm>
            <a:off x="1219200" y="5927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DOI: 10.1109/ACCESS.2021.3086020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2522A-D4B0-3D1C-E905-E710409C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17" y="1568092"/>
            <a:ext cx="5290196" cy="4178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85B84-7D86-43E8-65FC-840464FA1B32}"/>
              </a:ext>
            </a:extLst>
          </p:cNvPr>
          <p:cNvSpPr txBox="1"/>
          <p:nvPr/>
        </p:nvSpPr>
        <p:spPr>
          <a:xfrm>
            <a:off x="7315200" y="592707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DOI: 10.53941/ijndi.2024.100009</a:t>
            </a:r>
          </a:p>
        </p:txBody>
      </p:sp>
    </p:spTree>
    <p:extLst>
      <p:ext uri="{BB962C8B-B14F-4D97-AF65-F5344CB8AC3E}">
        <p14:creationId xmlns:p14="http://schemas.microsoft.com/office/powerpoint/2010/main" val="104134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3CEB-3A03-4D6F-5485-7407D9C0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What regions of the body may be segmented?</a:t>
            </a:r>
          </a:p>
        </p:txBody>
      </p:sp>
    </p:spTree>
    <p:extLst>
      <p:ext uri="{BB962C8B-B14F-4D97-AF65-F5344CB8AC3E}">
        <p14:creationId xmlns:p14="http://schemas.microsoft.com/office/powerpoint/2010/main" val="3556607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02BEA-F4E9-E214-99DC-BABD2EFAA2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736"/>
          <a:stretch/>
        </p:blipFill>
        <p:spPr>
          <a:xfrm>
            <a:off x="8372887" y="1342823"/>
            <a:ext cx="2806700" cy="124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703D9-5042-7B08-665C-3165497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UNet</a:t>
            </a:r>
            <a:r>
              <a:rPr lang="en-US" dirty="0"/>
              <a:t>++: A Nested and Densely Connected </a:t>
            </a:r>
            <a:r>
              <a:rPr lang="en-US" dirty="0" err="1"/>
              <a:t>UNet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9A9E-F136-246F-6779-A96EF428A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464650"/>
            <a:ext cx="6172199" cy="528402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Key Architectural Modifications: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Nested </a:t>
            </a:r>
            <a:r>
              <a:rPr lang="en-US" sz="1400" dirty="0" err="1"/>
              <a:t>UNet</a:t>
            </a:r>
            <a:r>
              <a:rPr lang="en-US" sz="1400" dirty="0"/>
              <a:t> Architectures: Introduces a series of nested U-Nets with varying depths.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Dense Skip Connections: </a:t>
            </a:r>
            <a:r>
              <a:rPr lang="en-US" sz="1400" b="1" dirty="0"/>
              <a:t>Connects encoder layers to multiple decoder layers at the same and higher levels, facilitating richer feature aggregation.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Advantages for MRI Segmentation: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Improved Feature Aggregation: Dense skip connections allow the decoder to access multi-scale features more effectively, capturing both local and global context.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Enhanced Detail Preservation: The nested structure and dense connections can better preserve fine-grained details crucial for accurate segmentation of complex anatomical structures.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Potentially More Robust to Noise: The aggregation of features from different depths might lead to increased robustness.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Potential Drawbacks: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Increased model complexity and number of parameters compared to the original </a:t>
            </a:r>
            <a:r>
              <a:rPr lang="en-US" sz="1400" dirty="0" err="1"/>
              <a:t>UNet</a:t>
            </a:r>
            <a:r>
              <a:rPr lang="en-US" sz="14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Longer training times due to the deeper and more interconnected architecture.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The optimal depth and number of nested </a:t>
            </a:r>
            <a:r>
              <a:rPr lang="en-US" sz="1400" dirty="0" err="1"/>
              <a:t>UNets</a:t>
            </a:r>
            <a:r>
              <a:rPr lang="en-US" sz="1400" dirty="0"/>
              <a:t> might require careful tuning.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E1B8F-0D57-35DF-4BCC-48247BC76591}"/>
              </a:ext>
            </a:extLst>
          </p:cNvPr>
          <p:cNvSpPr txBox="1"/>
          <p:nvPr/>
        </p:nvSpPr>
        <p:spPr>
          <a:xfrm>
            <a:off x="6660735" y="6308209"/>
            <a:ext cx="208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arXiv:1807.10165v1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FEC12-57B2-6806-0542-44EF091F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826" y="2158503"/>
            <a:ext cx="4122804" cy="41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9F6B-FC6A-16AD-9452-30141AD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VNet</a:t>
            </a:r>
            <a:r>
              <a:rPr lang="en-US" dirty="0"/>
              <a:t>: Focusing on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C0C2A-9A72-34A5-2E94-17A32219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" y="1464650"/>
            <a:ext cx="6006548" cy="53933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Advantages of </a:t>
            </a:r>
            <a:r>
              <a:rPr lang="en-US" sz="1600" dirty="0" err="1"/>
              <a:t>VNet</a:t>
            </a:r>
            <a:endParaRPr lang="en-US" sz="1600" dirty="0"/>
          </a:p>
          <a:p>
            <a:pPr lvl="1">
              <a:lnSpc>
                <a:spcPct val="120000"/>
              </a:lnSpc>
            </a:pPr>
            <a:r>
              <a:rPr lang="en-US" sz="1200" dirty="0"/>
              <a:t>Direct 3D Processing: This allows the network to learn spatial relationships across all three 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Preservation of Volumetric Information: Avoiding aggressive </a:t>
            </a:r>
            <a:r>
              <a:rPr lang="en-US" sz="1200" dirty="0" err="1"/>
              <a:t>downsampling</a:t>
            </a:r>
            <a:r>
              <a:rPr lang="en-US" sz="1200" dirty="0"/>
              <a:t> like max-pooling (V-Net uses </a:t>
            </a:r>
            <a:r>
              <a:rPr lang="en-US" sz="1200" dirty="0" err="1"/>
              <a:t>strided</a:t>
            </a:r>
            <a:r>
              <a:rPr lang="en-US" sz="1200" dirty="0"/>
              <a:t> convolutions for </a:t>
            </a:r>
            <a:r>
              <a:rPr lang="en-US" sz="1200" dirty="0" err="1"/>
              <a:t>downsampling</a:t>
            </a:r>
            <a:r>
              <a:rPr lang="en-US" sz="1200" dirty="0"/>
              <a:t>), V-Net aims to preserve more volumetric information throughout the network.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Improved Gradient Flow: The inclusion of short residual connections helps to mitigate the vanishing gradient problem, allowing for the training of deeper and potentially more powerful networks.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Potential Drawbacks of V-Net for MRI Segmentation: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Higher Computational Cost and Memory Requirements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Increased Data Requirements: Training deep 3D networks effectively often requires larger and more diverse datasets to avoid overfitting, which can be a challenge in medical imaging where labeled 3D data can be scarce.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Potential for Overfitting on Small 3D Datasets:  V-Net's increased capacity might lead to overfitting if not carefully regularized.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Sensitivity to Anisotropic Voxel Spacing: Might be more sensitive to highly anisotropic voxel spacing (different resolutions along x, y, and z axes) if not handled appropriately during preprocessing.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8597-897F-F68B-6D16-DEF2DB670582}"/>
              </a:ext>
            </a:extLst>
          </p:cNvPr>
          <p:cNvSpPr txBox="1"/>
          <p:nvPr/>
        </p:nvSpPr>
        <p:spPr>
          <a:xfrm>
            <a:off x="6417365" y="6199568"/>
            <a:ext cx="214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arXiv:1606.04797v1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79EAB-4679-8F2B-0BC4-68BD21CB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31" y="2516053"/>
            <a:ext cx="4691269" cy="3683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B0232-59AE-EC4D-0D33-00B08357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468" y="1371239"/>
            <a:ext cx="3302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0163-7D8F-5268-2A58-B27D75B4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D3F4-9CC2-9604-B403-4A72846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 </a:t>
            </a:r>
            <a:r>
              <a:rPr lang="en-US" dirty="0" err="1"/>
              <a:t>UNet</a:t>
            </a:r>
            <a:r>
              <a:rPr lang="en-US" dirty="0"/>
              <a:t>: Focusing on Relevant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2D01-91AB-EF06-1A3A-837AE516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" y="1464650"/>
            <a:ext cx="6006548" cy="53933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Key Architectural Modifications: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Attention Gates (AGs): Introduced in the skip connections to suppress irrelevant feature activations from the encoder while highlighting salient features for the decoder.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AGs learn to weight the encoder features based on the corresponding decoder features, allowing the model to focus on task-relevant regions.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Advantages for MRI Segmentation: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Improved Segmentation Accuracy: By focusing on relevant features, Attention </a:t>
            </a:r>
            <a:r>
              <a:rPr lang="en-US" sz="1400" dirty="0" err="1"/>
              <a:t>UNets</a:t>
            </a:r>
            <a:r>
              <a:rPr lang="en-US" sz="1400" dirty="0"/>
              <a:t> can achieve more accurate segmentation, especially in challenging regions.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Enhanced Handling of Background Noise and Irrelevant Structures: The attention mechanism helps the model to ignore noise and focus on the target anatomical structures.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Better Localization: By highlighting important features, the model can improve the localization of the segmented regions.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Potential Drawbacks: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Increased computational cost due to the added attention gate modules.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The effectiveness of attention mechanisms can depend on the specific characteristics of the MRI data and the segmentation task.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74BDB-373C-8034-0E7F-29E68AC5E7DE}"/>
              </a:ext>
            </a:extLst>
          </p:cNvPr>
          <p:cNvSpPr txBox="1"/>
          <p:nvPr/>
        </p:nvSpPr>
        <p:spPr>
          <a:xfrm>
            <a:off x="6377608" y="6408290"/>
            <a:ext cx="214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arXiv:1804.03999v3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5046C-1D1B-83CF-C220-61523367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9" y="1464650"/>
            <a:ext cx="3606800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553E4-DE4C-1A3E-CE6E-EAFE41E3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30" y="3255350"/>
            <a:ext cx="5338418" cy="31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D530-E27E-FC6A-A1E7-94101988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6C58-2E1C-C3FF-6A16-A9266D86F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97" y="1514346"/>
            <a:ext cx="5178286" cy="5224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Core </a:t>
            </a:r>
            <a:r>
              <a:rPr lang="en-US" sz="1050" b="1" dirty="0" err="1"/>
              <a:t>UNet</a:t>
            </a:r>
            <a:r>
              <a:rPr lang="en-US" sz="1050" b="1" dirty="0"/>
              <a:t> Variations (Addressing Fundamental Limitations):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++:</a:t>
            </a:r>
            <a:r>
              <a:rPr lang="en-US" sz="1050" dirty="0"/>
              <a:t> Introduces nested and dense skip connections, along with deep supervision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Attention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attention gates into the skip connections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ResUNet</a:t>
            </a:r>
            <a:r>
              <a:rPr lang="en-US" sz="1050" b="1" dirty="0"/>
              <a:t>:</a:t>
            </a:r>
            <a:r>
              <a:rPr lang="en-US" sz="1050" dirty="0"/>
              <a:t> Incorporates residual connections within the convolutional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DenseUNet</a:t>
            </a:r>
            <a:r>
              <a:rPr lang="en-US" sz="1050" b="1" dirty="0"/>
              <a:t>:</a:t>
            </a:r>
            <a:r>
              <a:rPr lang="en-US" sz="1050" dirty="0"/>
              <a:t> Employs dense blocks (as in </a:t>
            </a:r>
            <a:r>
              <a:rPr lang="en-US" sz="1050" dirty="0" err="1"/>
              <a:t>DenseNet</a:t>
            </a:r>
            <a:r>
              <a:rPr lang="en-US" sz="1050" dirty="0"/>
              <a:t>) within the </a:t>
            </a:r>
            <a:r>
              <a:rPr lang="en-US" sz="1050" dirty="0" err="1"/>
              <a:t>UNet</a:t>
            </a:r>
            <a:r>
              <a:rPr lang="en-US" sz="1050" dirty="0"/>
              <a:t> architecture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V-Net:</a:t>
            </a:r>
            <a:r>
              <a:rPr lang="en-US" sz="1050" dirty="0"/>
              <a:t> Specifically designed for volumetric (3D) medical image segmentation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3D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A direct extension of the original </a:t>
            </a:r>
            <a:r>
              <a:rPr lang="en-US" sz="1050" dirty="0" err="1"/>
              <a:t>UNet</a:t>
            </a:r>
            <a:r>
              <a:rPr lang="en-US" sz="1050" dirty="0"/>
              <a:t> to process 3D volumetric data using 3D convolutional layers.</a:t>
            </a:r>
          </a:p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Variations Incorporating Specific Modules/Techniques: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TransUNet</a:t>
            </a:r>
            <a:r>
              <a:rPr lang="en-US" sz="1050" b="1" dirty="0"/>
              <a:t>:</a:t>
            </a:r>
            <a:r>
              <a:rPr lang="en-US" sz="1050" dirty="0"/>
              <a:t> Combines the U-Net architecture with Transformer networks to capture long-range dependencies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Swin-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the Swin Transformer architecture (based on shifted windows) as the encoder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Squeeze-and-Excitation (SE) Blocks:</a:t>
            </a:r>
            <a:r>
              <a:rPr lang="en-US" sz="1050" dirty="0"/>
              <a:t> Adds SE blocks to the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Convolutional Block Attention Module (CBAM):</a:t>
            </a:r>
            <a:r>
              <a:rPr lang="en-US" sz="1050" dirty="0"/>
              <a:t> Integrates CBAM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Deformable Convolutions:</a:t>
            </a:r>
            <a:r>
              <a:rPr lang="en-US" sz="1050" dirty="0"/>
              <a:t> Uses deformable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MultiResUNet</a:t>
            </a:r>
            <a:r>
              <a:rPr lang="en-US" sz="1050" b="1" dirty="0"/>
              <a:t>:</a:t>
            </a:r>
            <a:r>
              <a:rPr lang="en-US" sz="1050" dirty="0"/>
              <a:t> Replaces standard convolutional blocks with </a:t>
            </a:r>
            <a:r>
              <a:rPr lang="en-US" sz="1050" dirty="0" err="1"/>
              <a:t>MultiRes</a:t>
            </a:r>
            <a:r>
              <a:rPr lang="en-US" sz="1050" dirty="0"/>
              <a:t> </a:t>
            </a:r>
            <a:r>
              <a:rPr lang="en-US" sz="1050" dirty="0" err="1"/>
              <a:t>blocks</a:t>
            </a:r>
            <a:r>
              <a:rPr lang="en-US" sz="1050" b="1" dirty="0" err="1"/>
              <a:t>DoubleUNet</a:t>
            </a:r>
            <a:r>
              <a:rPr lang="en-US" sz="1050" b="1" dirty="0"/>
              <a:t>:</a:t>
            </a:r>
            <a:r>
              <a:rPr lang="en-US" sz="1050" dirty="0"/>
              <a:t> Cascades two </a:t>
            </a:r>
            <a:r>
              <a:rPr lang="en-US" sz="1050" dirty="0" err="1"/>
              <a:t>UNet</a:t>
            </a:r>
            <a:r>
              <a:rPr lang="en-US" sz="1050" dirty="0"/>
              <a:t>-like architectures, where the output of the first </a:t>
            </a:r>
            <a:r>
              <a:rPr lang="en-US" sz="1050" dirty="0" err="1"/>
              <a:t>UNet</a:t>
            </a:r>
            <a:r>
              <a:rPr lang="en-US" sz="1050" dirty="0"/>
              <a:t> serves as an additional input to the second, aiming for refinement and improved segmentation.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</a:t>
            </a:r>
            <a:r>
              <a:rPr lang="en-US" sz="1050" b="1" dirty="0" err="1"/>
              <a:t>Atrous</a:t>
            </a:r>
            <a:r>
              <a:rPr lang="en-US" sz="1050" b="1" dirty="0"/>
              <a:t>/Dilated Convolutions:</a:t>
            </a:r>
            <a:r>
              <a:rPr lang="en-US" sz="1050" dirty="0"/>
              <a:t> Incorporates </a:t>
            </a:r>
            <a:r>
              <a:rPr lang="en-US" sz="1050" dirty="0" err="1"/>
              <a:t>atrous</a:t>
            </a:r>
            <a:r>
              <a:rPr lang="en-US" sz="1050" dirty="0"/>
              <a:t> convolutions to increase the receptive field 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nnUNet</a:t>
            </a:r>
            <a:r>
              <a:rPr lang="en-US" sz="1050" b="1" dirty="0"/>
              <a:t> (no-new-Net):</a:t>
            </a:r>
            <a:r>
              <a:rPr lang="en-US" sz="1050" dirty="0"/>
              <a:t> While it primarily uses a standard </a:t>
            </a:r>
            <a:r>
              <a:rPr lang="en-US" sz="1050" dirty="0" err="1"/>
              <a:t>UNet</a:t>
            </a:r>
            <a:r>
              <a:rPr lang="en-US" sz="1050" dirty="0"/>
              <a:t> or a 3D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41E9B4D-F4F4-F8E6-9CEC-525A3C836D28}"/>
              </a:ext>
            </a:extLst>
          </p:cNvPr>
          <p:cNvSpPr/>
          <p:nvPr/>
        </p:nvSpPr>
        <p:spPr>
          <a:xfrm>
            <a:off x="5930348" y="1514346"/>
            <a:ext cx="331304" cy="498584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046C3-472D-0DD9-A113-ABEA378AE8A0}"/>
              </a:ext>
            </a:extLst>
          </p:cNvPr>
          <p:cNvSpPr txBox="1"/>
          <p:nvPr/>
        </p:nvSpPr>
        <p:spPr>
          <a:xfrm>
            <a:off x="1510747" y="3237827"/>
            <a:ext cx="2686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 many!!!</a:t>
            </a:r>
          </a:p>
        </p:txBody>
      </p:sp>
    </p:spTree>
    <p:extLst>
      <p:ext uri="{BB962C8B-B14F-4D97-AF65-F5344CB8AC3E}">
        <p14:creationId xmlns:p14="http://schemas.microsoft.com/office/powerpoint/2010/main" val="1584307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DA84C-ABF7-178D-4034-3683B39D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1953-F0B7-C444-CAA4-9341F085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82EF-CDE2-5571-6D85-412096E5A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97" y="1514346"/>
            <a:ext cx="5178286" cy="5224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Core </a:t>
            </a:r>
            <a:r>
              <a:rPr lang="en-US" sz="1050" b="1" dirty="0" err="1"/>
              <a:t>UNet</a:t>
            </a:r>
            <a:r>
              <a:rPr lang="en-US" sz="1050" b="1" dirty="0"/>
              <a:t> Variations (Addressing Fundamental Limitations):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++:</a:t>
            </a:r>
            <a:r>
              <a:rPr lang="en-US" sz="1050" dirty="0"/>
              <a:t> Introduces nested and dense skip connections, along with deep supervision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Attention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attention gates into the skip connections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ResUNet</a:t>
            </a:r>
            <a:r>
              <a:rPr lang="en-US" sz="1050" b="1" dirty="0"/>
              <a:t>:</a:t>
            </a:r>
            <a:r>
              <a:rPr lang="en-US" sz="1050" dirty="0"/>
              <a:t> Incorporates residual connections within the convolutional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DenseUNet</a:t>
            </a:r>
            <a:r>
              <a:rPr lang="en-US" sz="1050" b="1" dirty="0"/>
              <a:t>:</a:t>
            </a:r>
            <a:r>
              <a:rPr lang="en-US" sz="1050" dirty="0"/>
              <a:t> Employs dense blocks (as in </a:t>
            </a:r>
            <a:r>
              <a:rPr lang="en-US" sz="1050" dirty="0" err="1"/>
              <a:t>DenseNet</a:t>
            </a:r>
            <a:r>
              <a:rPr lang="en-US" sz="1050" dirty="0"/>
              <a:t>) within the </a:t>
            </a:r>
            <a:r>
              <a:rPr lang="en-US" sz="1050" dirty="0" err="1"/>
              <a:t>UNet</a:t>
            </a:r>
            <a:r>
              <a:rPr lang="en-US" sz="1050" dirty="0"/>
              <a:t> architecture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V-Net:</a:t>
            </a:r>
            <a:r>
              <a:rPr lang="en-US" sz="1050" dirty="0"/>
              <a:t> Specifically designed for volumetric (3D) medical image segmentation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3D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A direct extension of the original </a:t>
            </a:r>
            <a:r>
              <a:rPr lang="en-US" sz="1050" dirty="0" err="1"/>
              <a:t>UNet</a:t>
            </a:r>
            <a:r>
              <a:rPr lang="en-US" sz="1050" dirty="0"/>
              <a:t> to process 3D volumetric data using 3D convolutional layers.</a:t>
            </a:r>
          </a:p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Variations Incorporating Specific Modules/Techniques: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TransUNet</a:t>
            </a:r>
            <a:r>
              <a:rPr lang="en-US" sz="1050" b="1" dirty="0"/>
              <a:t>:</a:t>
            </a:r>
            <a:r>
              <a:rPr lang="en-US" sz="1050" dirty="0"/>
              <a:t> Combines the U-Net architecture with Transformer networks to capture long-range dependencies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Swin-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the Swin Transformer architecture (based on shifted windows) as the encoder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Squeeze-and-Excitation (SE) Blocks:</a:t>
            </a:r>
            <a:r>
              <a:rPr lang="en-US" sz="1050" dirty="0"/>
              <a:t> Adds SE blocks to the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Convolutional Block Attention Module (CBAM):</a:t>
            </a:r>
            <a:r>
              <a:rPr lang="en-US" sz="1050" dirty="0"/>
              <a:t> Integrates CBAM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Deformable Convolutions:</a:t>
            </a:r>
            <a:r>
              <a:rPr lang="en-US" sz="1050" dirty="0"/>
              <a:t> Uses deformable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MultiResUNet</a:t>
            </a:r>
            <a:r>
              <a:rPr lang="en-US" sz="1050" b="1" dirty="0"/>
              <a:t>:</a:t>
            </a:r>
            <a:r>
              <a:rPr lang="en-US" sz="1050" dirty="0"/>
              <a:t> Replaces standard convolutional blocks with </a:t>
            </a:r>
            <a:r>
              <a:rPr lang="en-US" sz="1050" dirty="0" err="1"/>
              <a:t>MultiRes</a:t>
            </a:r>
            <a:r>
              <a:rPr lang="en-US" sz="1050" dirty="0"/>
              <a:t> </a:t>
            </a:r>
            <a:r>
              <a:rPr lang="en-US" sz="1050" dirty="0" err="1"/>
              <a:t>blocks</a:t>
            </a:r>
            <a:r>
              <a:rPr lang="en-US" sz="1050" b="1" dirty="0" err="1"/>
              <a:t>DoubleUNet</a:t>
            </a:r>
            <a:r>
              <a:rPr lang="en-US" sz="1050" b="1" dirty="0"/>
              <a:t>:</a:t>
            </a:r>
            <a:r>
              <a:rPr lang="en-US" sz="1050" dirty="0"/>
              <a:t> Cascades two </a:t>
            </a:r>
            <a:r>
              <a:rPr lang="en-US" sz="1050" dirty="0" err="1"/>
              <a:t>UNet</a:t>
            </a:r>
            <a:r>
              <a:rPr lang="en-US" sz="1050" dirty="0"/>
              <a:t>-like architectures, where the output of the first </a:t>
            </a:r>
            <a:r>
              <a:rPr lang="en-US" sz="1050" dirty="0" err="1"/>
              <a:t>UNet</a:t>
            </a:r>
            <a:r>
              <a:rPr lang="en-US" sz="1050" dirty="0"/>
              <a:t> serves as an additional input to the second, aiming for refinement and improved segmentation.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</a:t>
            </a:r>
            <a:r>
              <a:rPr lang="en-US" sz="1050" b="1" dirty="0" err="1"/>
              <a:t>Atrous</a:t>
            </a:r>
            <a:r>
              <a:rPr lang="en-US" sz="1050" b="1" dirty="0"/>
              <a:t>/Dilated Convolutions:</a:t>
            </a:r>
            <a:r>
              <a:rPr lang="en-US" sz="1050" dirty="0"/>
              <a:t> Incorporates </a:t>
            </a:r>
            <a:r>
              <a:rPr lang="en-US" sz="1050" dirty="0" err="1"/>
              <a:t>atrous</a:t>
            </a:r>
            <a:r>
              <a:rPr lang="en-US" sz="1050" dirty="0"/>
              <a:t> convolutions to increase the receptive field 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nnUNet</a:t>
            </a:r>
            <a:r>
              <a:rPr lang="en-US" sz="1050" b="1" dirty="0"/>
              <a:t> (no-new-Net):</a:t>
            </a:r>
            <a:r>
              <a:rPr lang="en-US" sz="1050" dirty="0"/>
              <a:t> While it primarily uses a standard </a:t>
            </a:r>
            <a:r>
              <a:rPr lang="en-US" sz="1050" dirty="0" err="1"/>
              <a:t>UNet</a:t>
            </a:r>
            <a:r>
              <a:rPr lang="en-US" sz="1050" dirty="0"/>
              <a:t> or a 3D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EC01103-22B5-6213-03BE-79BC5338039A}"/>
              </a:ext>
            </a:extLst>
          </p:cNvPr>
          <p:cNvSpPr/>
          <p:nvPr/>
        </p:nvSpPr>
        <p:spPr>
          <a:xfrm>
            <a:off x="5930348" y="1514346"/>
            <a:ext cx="331304" cy="498584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FD77D-B6F6-B072-5BCE-F28159703B2A}"/>
              </a:ext>
            </a:extLst>
          </p:cNvPr>
          <p:cNvSpPr txBox="1"/>
          <p:nvPr/>
        </p:nvSpPr>
        <p:spPr>
          <a:xfrm>
            <a:off x="1510747" y="3237827"/>
            <a:ext cx="2686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 many!!!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97C76-432B-6D58-D70A-4AEEA9DA571F}"/>
              </a:ext>
            </a:extLst>
          </p:cNvPr>
          <p:cNvSpPr txBox="1"/>
          <p:nvPr/>
        </p:nvSpPr>
        <p:spPr>
          <a:xfrm>
            <a:off x="838200" y="4437149"/>
            <a:ext cx="4513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 do I choose??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2CEEB7-2C79-60C0-CDA4-6DAB6474A496}"/>
              </a:ext>
            </a:extLst>
          </p:cNvPr>
          <p:cNvSpPr/>
          <p:nvPr/>
        </p:nvSpPr>
        <p:spPr>
          <a:xfrm>
            <a:off x="583096" y="4227443"/>
            <a:ext cx="5141843" cy="1258957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1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633DD-40DB-51A0-2E24-8324DC57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nnU</a:t>
            </a:r>
            <a:r>
              <a:rPr lang="en-US" dirty="0"/>
              <a:t>-Net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DE58-F8A9-0C4F-C537-F64FA9E4B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Self-Configuring Deep Learning for Robust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4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64A0A0-6070-F91F-C13B-A664C777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"No New Net": Embracing Existing Architectures with Adaptive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65D18-6AFC-EAC9-6729-E17170BB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64650"/>
            <a:ext cx="5174924" cy="47123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nnU</a:t>
            </a:r>
            <a:r>
              <a:rPr lang="en-US" dirty="0"/>
              <a:t>-Net utilizes a standard </a:t>
            </a:r>
            <a:r>
              <a:rPr lang="en-US" dirty="0" err="1"/>
              <a:t>UNet</a:t>
            </a:r>
            <a:r>
              <a:rPr lang="en-US" dirty="0"/>
              <a:t> (or slight variations) but focuses on automatically adapting its configuration to the specific dataset.</a:t>
            </a:r>
          </a:p>
          <a:p>
            <a:pPr>
              <a:lnSpc>
                <a:spcPct val="110000"/>
              </a:lnSpc>
            </a:pPr>
            <a:r>
              <a:rPr lang="en-US" dirty="0"/>
              <a:t>Sophisticated pre-processing, network architecture selection (within a defined space), training scheme, and post-processing, all determined adaptively.</a:t>
            </a:r>
          </a:p>
          <a:p>
            <a:pPr>
              <a:lnSpc>
                <a:spcPct val="110000"/>
              </a:lnSpc>
            </a:pPr>
            <a:r>
              <a:rPr lang="en-US" dirty="0"/>
              <a:t>Tuning network architectures for each new MRI segmentation task.</a:t>
            </a:r>
          </a:p>
          <a:p>
            <a:pPr>
              <a:lnSpc>
                <a:spcPct val="110000"/>
              </a:lnSpc>
            </a:pPr>
            <a:r>
              <a:rPr lang="en-US" dirty="0"/>
              <a:t>Goal of achieving state-of-the-art performance with minimal user intervention.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39CF7-D8C3-C97F-4FCB-806AA0BA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24" y="1760606"/>
            <a:ext cx="6304771" cy="3336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88BE8-AC9A-ACAD-0771-1BD1C62E8383}"/>
              </a:ext>
            </a:extLst>
          </p:cNvPr>
          <p:cNvSpPr txBox="1"/>
          <p:nvPr/>
        </p:nvSpPr>
        <p:spPr>
          <a:xfrm>
            <a:off x="6665843" y="5182381"/>
            <a:ext cx="441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https://</a:t>
            </a:r>
            <a:r>
              <a:rPr lang="en-US" b="0" i="0" dirty="0" err="1">
                <a:effectLst/>
                <a:latin typeface="-apple-system"/>
              </a:rPr>
              <a:t>doi.org</a:t>
            </a:r>
            <a:r>
              <a:rPr lang="en-US" b="0" i="0" dirty="0">
                <a:effectLst/>
                <a:latin typeface="-apple-system"/>
              </a:rPr>
              <a:t>/10.1038/s41592-020-01008-z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29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9B3FD-7E70-7E5B-4F40-2A0C129B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nnU</a:t>
            </a:r>
            <a:r>
              <a:rPr lang="en-US" dirty="0"/>
              <a:t>-Net</a:t>
            </a:r>
          </a:p>
        </p:txBody>
      </p:sp>
      <p:pic>
        <p:nvPicPr>
          <p:cNvPr id="1026" name="Picture 2" descr="nnU-Net overview">
            <a:extLst>
              <a:ext uri="{FF2B5EF4-FFF2-40B4-BE49-F238E27FC236}">
                <a16:creationId xmlns:a16="http://schemas.microsoft.com/office/drawing/2014/main" id="{3A3CC493-17B9-5F2E-4474-F025685B4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74" y="1372546"/>
            <a:ext cx="6701252" cy="512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EFAEC-04C0-7ACB-2BE6-FB3A786324D1}"/>
              </a:ext>
            </a:extLst>
          </p:cNvPr>
          <p:cNvSpPr txBox="1"/>
          <p:nvPr/>
        </p:nvSpPr>
        <p:spPr>
          <a:xfrm>
            <a:off x="3633580" y="64886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/MIC-DKFZ/</a:t>
            </a:r>
            <a:r>
              <a:rPr lang="en-US" dirty="0" err="1"/>
              <a:t>nnUNet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39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770C-182E-ADDD-63B8-7CC7509A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Dataset Analysis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3190-20E9-7EBA-BC5B-E949EFEF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96" y="1414954"/>
            <a:ext cx="6357730" cy="54430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Dataset Fingerprinting: </a:t>
            </a:r>
            <a:r>
              <a:rPr lang="en-US" dirty="0" err="1"/>
              <a:t>nnUNet</a:t>
            </a:r>
            <a:r>
              <a:rPr lang="en-US" dirty="0"/>
              <a:t> analyzes the input MRI dataset to extract crucial statistical information (e.g., image sizes, voxel spacing, intensity ranges, number of modalities, class distributions).</a:t>
            </a:r>
          </a:p>
          <a:p>
            <a:r>
              <a:rPr lang="en-US" dirty="0"/>
              <a:t>Automatically configured based on the dataset fingerprint:</a:t>
            </a:r>
          </a:p>
          <a:p>
            <a:pPr lvl="1"/>
            <a:r>
              <a:rPr lang="en-US" dirty="0"/>
              <a:t>Adapting normalization strategies (e.g., z-score, clipping) based on intensity distributions.</a:t>
            </a:r>
          </a:p>
          <a:p>
            <a:pPr lvl="1"/>
            <a:r>
              <a:rPr lang="en-US" dirty="0"/>
              <a:t>Intelligent resampling to a common isotropic or anisotropic target spacing based on the original data characteristics to ensure consistent input sizes for the network.</a:t>
            </a:r>
          </a:p>
          <a:p>
            <a:pPr lvl="1"/>
            <a:r>
              <a:rPr lang="en-US" dirty="0"/>
              <a:t>Automatic cropping to the region of interest to reduce computational load and focus on relevant areas.</a:t>
            </a:r>
          </a:p>
          <a:p>
            <a:pPr lvl="1"/>
            <a:r>
              <a:rPr lang="en-US" dirty="0"/>
              <a:t>Addressing varying voxel spacing in different dimensions.</a:t>
            </a:r>
          </a:p>
          <a:p>
            <a:r>
              <a:rPr lang="en-US" dirty="0"/>
              <a:t>Crucial for standardizing the input data and improving the robustness and performance of the subsequent network training.</a:t>
            </a:r>
          </a:p>
        </p:txBody>
      </p:sp>
      <p:pic>
        <p:nvPicPr>
          <p:cNvPr id="4" name="Picture 2" descr="nnU-Net overview">
            <a:extLst>
              <a:ext uri="{FF2B5EF4-FFF2-40B4-BE49-F238E27FC236}">
                <a16:creationId xmlns:a16="http://schemas.microsoft.com/office/drawing/2014/main" id="{63826D1E-2CF2-190F-9747-596925392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28" b="43028"/>
          <a:stretch/>
        </p:blipFill>
        <p:spPr bwMode="auto">
          <a:xfrm>
            <a:off x="6366584" y="1968421"/>
            <a:ext cx="5764197" cy="3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9D16-0A45-47FE-345E-5ACA195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nnU</a:t>
            </a:r>
            <a:r>
              <a:rPr lang="en-US" dirty="0"/>
              <a:t>-Net: Strengths, Considerations,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03825-3BEA-8AAE-B82F-DF6251AB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10" y="1464650"/>
            <a:ext cx="7312077" cy="47123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Advantages of </a:t>
            </a:r>
            <a:r>
              <a:rPr lang="en-US" sz="2000" dirty="0" err="1"/>
              <a:t>nnUNet</a:t>
            </a:r>
            <a:r>
              <a:rPr lang="en-US" sz="2000" dirty="0"/>
              <a:t> for MRI Segmentation: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High Performance: Achieves state-of-the-art results across a wide range of MRI segmentation tasks.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Reduced User Effort: Minimizes the need for manual hyperparameter tuning and architecture design.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Robustness and Generalization: Adaptive configuration and strong augmentation lead to better generalization across diverse datasets.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Reproducibility: Provides a standardized and well-documented framework.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Scalability: Can handle large and complex MRI datasets.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Potential Limitations: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Black Box Nature: The automated configuration can make it harder to understand the specific design choices for a given task.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Computational Resources: Training can still be computationally intensive, although optimized.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Adaptability to Novel Architectures: Primarily relies on </a:t>
            </a:r>
            <a:r>
              <a:rPr lang="en-US" sz="1800" dirty="0" err="1"/>
              <a:t>UNet</a:t>
            </a:r>
            <a:r>
              <a:rPr lang="en-US" sz="1800" dirty="0"/>
              <a:t>-like architectures.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Conclusion: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Significant contribution to the field of medical image segmentation, particularly for MRI.</a:t>
            </a:r>
          </a:p>
        </p:txBody>
      </p:sp>
      <p:pic>
        <p:nvPicPr>
          <p:cNvPr id="3074" name="Picture 2" descr="nnU-Net based segmentation and 3D reconstruction of uterine fibroids with  MRI images for HIFU surgery planning | BMC Medical Imaging | Full Text">
            <a:extLst>
              <a:ext uri="{FF2B5EF4-FFF2-40B4-BE49-F238E27FC236}">
                <a16:creationId xmlns:a16="http://schemas.microsoft.com/office/drawing/2014/main" id="{BBB60B97-8060-5981-7EE3-2526CC20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87" y="2051642"/>
            <a:ext cx="4575503" cy="358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4FD9-2B5F-F3E7-C034-F1E319D4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03E1-3BAA-2174-0699-5B86403CE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134" y="1825625"/>
            <a:ext cx="8820665" cy="4351338"/>
          </a:xfrm>
        </p:spPr>
        <p:txBody>
          <a:bodyPr/>
          <a:lstStyle/>
          <a:p>
            <a:r>
              <a:rPr lang="en-US" dirty="0"/>
              <a:t>Brain / head</a:t>
            </a:r>
          </a:p>
          <a:p>
            <a:r>
              <a:rPr lang="en-US" dirty="0"/>
              <a:t>Neck </a:t>
            </a:r>
          </a:p>
          <a:p>
            <a:r>
              <a:rPr lang="en-US" dirty="0"/>
              <a:t>Shoulder</a:t>
            </a:r>
          </a:p>
          <a:p>
            <a:r>
              <a:rPr lang="en-US" dirty="0"/>
              <a:t>Heart</a:t>
            </a:r>
          </a:p>
          <a:p>
            <a:r>
              <a:rPr lang="en-US" dirty="0"/>
              <a:t>Abdomen</a:t>
            </a:r>
          </a:p>
          <a:p>
            <a:r>
              <a:rPr lang="en-US" dirty="0"/>
              <a:t>Pelvis</a:t>
            </a:r>
          </a:p>
          <a:p>
            <a:r>
              <a:rPr lang="en-US" dirty="0"/>
              <a:t>Extremities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41EB8-22E9-EEB7-A222-860789BC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460157" cy="46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87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06FC-9050-FD6D-7486-056F5F314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FAB3-AC07-7A2E-FF3D-9F471267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902C-D23A-A215-FBF2-31D5D76F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97" y="1514346"/>
            <a:ext cx="5178286" cy="5224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Core </a:t>
            </a:r>
            <a:r>
              <a:rPr lang="en-US" sz="1050" b="1" dirty="0" err="1"/>
              <a:t>UNet</a:t>
            </a:r>
            <a:r>
              <a:rPr lang="en-US" sz="1050" b="1" dirty="0"/>
              <a:t> Variations (Addressing Fundamental Limitations):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++:</a:t>
            </a:r>
            <a:r>
              <a:rPr lang="en-US" sz="1050" dirty="0"/>
              <a:t> Introduces nested and dense skip connections, along with deep supervision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Attention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attention gates into the skip connections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ResUNet</a:t>
            </a:r>
            <a:r>
              <a:rPr lang="en-US" sz="1050" b="1" dirty="0"/>
              <a:t>:</a:t>
            </a:r>
            <a:r>
              <a:rPr lang="en-US" sz="1050" dirty="0"/>
              <a:t> Incorporates residual connections within the convolutional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DenseUNet</a:t>
            </a:r>
            <a:r>
              <a:rPr lang="en-US" sz="1050" b="1" dirty="0"/>
              <a:t>:</a:t>
            </a:r>
            <a:r>
              <a:rPr lang="en-US" sz="1050" dirty="0"/>
              <a:t> Employs dense blocks (as in </a:t>
            </a:r>
            <a:r>
              <a:rPr lang="en-US" sz="1050" dirty="0" err="1"/>
              <a:t>DenseNet</a:t>
            </a:r>
            <a:r>
              <a:rPr lang="en-US" sz="1050" dirty="0"/>
              <a:t>) within the </a:t>
            </a:r>
            <a:r>
              <a:rPr lang="en-US" sz="1050" dirty="0" err="1"/>
              <a:t>UNet</a:t>
            </a:r>
            <a:r>
              <a:rPr lang="en-US" sz="1050" dirty="0"/>
              <a:t> architecture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V-Net:</a:t>
            </a:r>
            <a:r>
              <a:rPr lang="en-US" sz="1050" dirty="0"/>
              <a:t> Specifically designed for volumetric (3D) medical image segmentation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3D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A direct extension of the original </a:t>
            </a:r>
            <a:r>
              <a:rPr lang="en-US" sz="1050" dirty="0" err="1"/>
              <a:t>UNet</a:t>
            </a:r>
            <a:r>
              <a:rPr lang="en-US" sz="1050" dirty="0"/>
              <a:t> to process 3D volumetric data using 3D convolutional layers.</a:t>
            </a:r>
          </a:p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Variations Incorporating Specific Modules/Techniques: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TransUNet</a:t>
            </a:r>
            <a:r>
              <a:rPr lang="en-US" sz="1050" b="1" dirty="0"/>
              <a:t>:</a:t>
            </a:r>
            <a:r>
              <a:rPr lang="en-US" sz="1050" dirty="0"/>
              <a:t> Combines the U-Net architecture with Transformer networks to capture long-range dependencies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Swin-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the Swin Transformer architecture (based on shifted windows) as the encoder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Squeeze-and-Excitation (SE) Blocks:</a:t>
            </a:r>
            <a:r>
              <a:rPr lang="en-US" sz="1050" dirty="0"/>
              <a:t> Adds SE blocks to the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Convolutional Block Attention Module (CBAM):</a:t>
            </a:r>
            <a:r>
              <a:rPr lang="en-US" sz="1050" dirty="0"/>
              <a:t> Integrates CBAM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Deformable Convolutions:</a:t>
            </a:r>
            <a:r>
              <a:rPr lang="en-US" sz="1050" dirty="0"/>
              <a:t> Uses deformable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MultiResUNet</a:t>
            </a:r>
            <a:r>
              <a:rPr lang="en-US" sz="1050" b="1" dirty="0"/>
              <a:t>:</a:t>
            </a:r>
            <a:r>
              <a:rPr lang="en-US" sz="1050" dirty="0"/>
              <a:t> Replaces standard convolutional blocks with </a:t>
            </a:r>
            <a:r>
              <a:rPr lang="en-US" sz="1050" dirty="0" err="1"/>
              <a:t>MultiRes</a:t>
            </a:r>
            <a:r>
              <a:rPr lang="en-US" sz="1050" dirty="0"/>
              <a:t> </a:t>
            </a:r>
            <a:r>
              <a:rPr lang="en-US" sz="1050" dirty="0" err="1"/>
              <a:t>blocks</a:t>
            </a:r>
            <a:r>
              <a:rPr lang="en-US" sz="1050" b="1" dirty="0" err="1"/>
              <a:t>DoubleUNet</a:t>
            </a:r>
            <a:r>
              <a:rPr lang="en-US" sz="1050" b="1" dirty="0"/>
              <a:t>:</a:t>
            </a:r>
            <a:r>
              <a:rPr lang="en-US" sz="1050" dirty="0"/>
              <a:t> Cascades two </a:t>
            </a:r>
            <a:r>
              <a:rPr lang="en-US" sz="1050" dirty="0" err="1"/>
              <a:t>UNet</a:t>
            </a:r>
            <a:r>
              <a:rPr lang="en-US" sz="1050" dirty="0"/>
              <a:t>-like architectures, where the output of the first </a:t>
            </a:r>
            <a:r>
              <a:rPr lang="en-US" sz="1050" dirty="0" err="1"/>
              <a:t>UNet</a:t>
            </a:r>
            <a:r>
              <a:rPr lang="en-US" sz="1050" dirty="0"/>
              <a:t> serves as an additional input to the second, aiming for refinement and improved segmentation.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</a:t>
            </a:r>
            <a:r>
              <a:rPr lang="en-US" sz="1050" b="1" dirty="0" err="1"/>
              <a:t>Atrous</a:t>
            </a:r>
            <a:r>
              <a:rPr lang="en-US" sz="1050" b="1" dirty="0"/>
              <a:t>/Dilated Convolutions:</a:t>
            </a:r>
            <a:r>
              <a:rPr lang="en-US" sz="1050" dirty="0"/>
              <a:t> Incorporates </a:t>
            </a:r>
            <a:r>
              <a:rPr lang="en-US" sz="1050" dirty="0" err="1"/>
              <a:t>atrous</a:t>
            </a:r>
            <a:r>
              <a:rPr lang="en-US" sz="1050" dirty="0"/>
              <a:t> convolutions to increase the receptive field 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nnUNet</a:t>
            </a:r>
            <a:r>
              <a:rPr lang="en-US" sz="1050" b="1" dirty="0"/>
              <a:t> (no-new-Net):</a:t>
            </a:r>
            <a:r>
              <a:rPr lang="en-US" sz="1050" dirty="0"/>
              <a:t> While it primarily uses a standard </a:t>
            </a:r>
            <a:r>
              <a:rPr lang="en-US" sz="1050" dirty="0" err="1"/>
              <a:t>UNet</a:t>
            </a:r>
            <a:r>
              <a:rPr lang="en-US" sz="1050" dirty="0"/>
              <a:t> or a 3D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DEFF9F5E-68C9-E6DE-4489-3E928D036278}"/>
              </a:ext>
            </a:extLst>
          </p:cNvPr>
          <p:cNvSpPr/>
          <p:nvPr/>
        </p:nvSpPr>
        <p:spPr>
          <a:xfrm>
            <a:off x="5930348" y="1514346"/>
            <a:ext cx="331304" cy="498584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E93D9-6510-A489-36A7-9D7D3E50FE87}"/>
              </a:ext>
            </a:extLst>
          </p:cNvPr>
          <p:cNvSpPr txBox="1"/>
          <p:nvPr/>
        </p:nvSpPr>
        <p:spPr>
          <a:xfrm>
            <a:off x="1510747" y="3237827"/>
            <a:ext cx="2686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 many!!!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671AA-8406-5AEB-99BA-6840B88008CE}"/>
              </a:ext>
            </a:extLst>
          </p:cNvPr>
          <p:cNvSpPr txBox="1"/>
          <p:nvPr/>
        </p:nvSpPr>
        <p:spPr>
          <a:xfrm>
            <a:off x="838200" y="4437149"/>
            <a:ext cx="4513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 do I choose??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E0CFF3-0F90-E026-606C-3E92E0FF72B1}"/>
              </a:ext>
            </a:extLst>
          </p:cNvPr>
          <p:cNvSpPr/>
          <p:nvPr/>
        </p:nvSpPr>
        <p:spPr>
          <a:xfrm>
            <a:off x="583096" y="4227443"/>
            <a:ext cx="5141843" cy="1258957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96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195A-69E4-4A76-A22C-58554F24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A2DB-59D4-D908-EC1D-D0950EB6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8E909-EAB3-5AB3-A13F-D12DEEA4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97" y="1514346"/>
            <a:ext cx="5178286" cy="5224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Core </a:t>
            </a:r>
            <a:r>
              <a:rPr lang="en-US" sz="1050" b="1" dirty="0" err="1"/>
              <a:t>UNet</a:t>
            </a:r>
            <a:r>
              <a:rPr lang="en-US" sz="1050" b="1" dirty="0"/>
              <a:t> Variations (Addressing Fundamental Limitations):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++:</a:t>
            </a:r>
            <a:r>
              <a:rPr lang="en-US" sz="1050" dirty="0"/>
              <a:t> Introduces nested and dense skip connections, along with deep supervision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Attention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attention gates into the skip connections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ResUNet</a:t>
            </a:r>
            <a:r>
              <a:rPr lang="en-US" sz="1050" b="1" dirty="0"/>
              <a:t>:</a:t>
            </a:r>
            <a:r>
              <a:rPr lang="en-US" sz="1050" dirty="0"/>
              <a:t> Incorporates residual connections within the convolutional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DenseUNet</a:t>
            </a:r>
            <a:r>
              <a:rPr lang="en-US" sz="1050" b="1" dirty="0"/>
              <a:t>:</a:t>
            </a:r>
            <a:r>
              <a:rPr lang="en-US" sz="1050" dirty="0"/>
              <a:t> Employs dense blocks (as in </a:t>
            </a:r>
            <a:r>
              <a:rPr lang="en-US" sz="1050" dirty="0" err="1"/>
              <a:t>DenseNet</a:t>
            </a:r>
            <a:r>
              <a:rPr lang="en-US" sz="1050" dirty="0"/>
              <a:t>) within the </a:t>
            </a:r>
            <a:r>
              <a:rPr lang="en-US" sz="1050" dirty="0" err="1"/>
              <a:t>UNet</a:t>
            </a:r>
            <a:r>
              <a:rPr lang="en-US" sz="1050" dirty="0"/>
              <a:t> architecture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V-Net:</a:t>
            </a:r>
            <a:r>
              <a:rPr lang="en-US" sz="1050" dirty="0"/>
              <a:t> Specifically designed for volumetric (3D) medical image segmentation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3D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A direct extension of the original </a:t>
            </a:r>
            <a:r>
              <a:rPr lang="en-US" sz="1050" dirty="0" err="1"/>
              <a:t>UNet</a:t>
            </a:r>
            <a:r>
              <a:rPr lang="en-US" sz="1050" dirty="0"/>
              <a:t> to process 3D volumetric data using 3D convolutional layers.</a:t>
            </a:r>
          </a:p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Variations Incorporating Specific Modules/Techniques: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TransUNet</a:t>
            </a:r>
            <a:r>
              <a:rPr lang="en-US" sz="1050" b="1" dirty="0"/>
              <a:t>:</a:t>
            </a:r>
            <a:r>
              <a:rPr lang="en-US" sz="1050" dirty="0"/>
              <a:t> Combines the U-Net architecture with Transformer networks to capture long-range dependencies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Swin-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the Swin Transformer architecture (based on shifted windows) as the encoder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Squeeze-and-Excitation (SE) Blocks:</a:t>
            </a:r>
            <a:r>
              <a:rPr lang="en-US" sz="1050" dirty="0"/>
              <a:t> Adds SE blocks to the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Convolutional Block Attention Module (CBAM):</a:t>
            </a:r>
            <a:r>
              <a:rPr lang="en-US" sz="1050" dirty="0"/>
              <a:t> Integrates CBAM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Deformable Convolutions:</a:t>
            </a:r>
            <a:r>
              <a:rPr lang="en-US" sz="1050" dirty="0"/>
              <a:t> Uses deformable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MultiResUNet</a:t>
            </a:r>
            <a:r>
              <a:rPr lang="en-US" sz="1050" b="1" dirty="0"/>
              <a:t>:</a:t>
            </a:r>
            <a:r>
              <a:rPr lang="en-US" sz="1050" dirty="0"/>
              <a:t> Replaces standard convolutional blocks with </a:t>
            </a:r>
            <a:r>
              <a:rPr lang="en-US" sz="1050" dirty="0" err="1"/>
              <a:t>MultiRes</a:t>
            </a:r>
            <a:r>
              <a:rPr lang="en-US" sz="1050" dirty="0"/>
              <a:t> </a:t>
            </a:r>
            <a:r>
              <a:rPr lang="en-US" sz="1050" dirty="0" err="1"/>
              <a:t>blocks</a:t>
            </a:r>
            <a:r>
              <a:rPr lang="en-US" sz="1050" b="1" dirty="0" err="1"/>
              <a:t>DoubleUNet</a:t>
            </a:r>
            <a:r>
              <a:rPr lang="en-US" sz="1050" b="1" dirty="0"/>
              <a:t>:</a:t>
            </a:r>
            <a:r>
              <a:rPr lang="en-US" sz="1050" dirty="0"/>
              <a:t> Cascades two </a:t>
            </a:r>
            <a:r>
              <a:rPr lang="en-US" sz="1050" dirty="0" err="1"/>
              <a:t>UNet</a:t>
            </a:r>
            <a:r>
              <a:rPr lang="en-US" sz="1050" dirty="0"/>
              <a:t>-like architectures, where the output of the first </a:t>
            </a:r>
            <a:r>
              <a:rPr lang="en-US" sz="1050" dirty="0" err="1"/>
              <a:t>UNet</a:t>
            </a:r>
            <a:r>
              <a:rPr lang="en-US" sz="1050" dirty="0"/>
              <a:t> serves as an additional input to the second, aiming for refinement and improved segmentation.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</a:t>
            </a:r>
            <a:r>
              <a:rPr lang="en-US" sz="1050" b="1" dirty="0" err="1"/>
              <a:t>Atrous</a:t>
            </a:r>
            <a:r>
              <a:rPr lang="en-US" sz="1050" b="1" dirty="0"/>
              <a:t>/Dilated Convolutions:</a:t>
            </a:r>
            <a:r>
              <a:rPr lang="en-US" sz="1050" dirty="0"/>
              <a:t> Incorporates </a:t>
            </a:r>
            <a:r>
              <a:rPr lang="en-US" sz="1050" dirty="0" err="1"/>
              <a:t>atrous</a:t>
            </a:r>
            <a:r>
              <a:rPr lang="en-US" sz="1050" dirty="0"/>
              <a:t> convolutions to increase the receptive field 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nnUNet</a:t>
            </a:r>
            <a:r>
              <a:rPr lang="en-US" sz="1050" b="1" dirty="0"/>
              <a:t> (no-new-Net):</a:t>
            </a:r>
            <a:r>
              <a:rPr lang="en-US" sz="1050" dirty="0"/>
              <a:t> While it primarily uses a standard </a:t>
            </a:r>
            <a:r>
              <a:rPr lang="en-US" sz="1050" dirty="0" err="1"/>
              <a:t>UNet</a:t>
            </a:r>
            <a:r>
              <a:rPr lang="en-US" sz="1050" dirty="0"/>
              <a:t> or a 3D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831513E-A210-3428-72B4-7427D5B8BB6B}"/>
              </a:ext>
            </a:extLst>
          </p:cNvPr>
          <p:cNvSpPr/>
          <p:nvPr/>
        </p:nvSpPr>
        <p:spPr>
          <a:xfrm>
            <a:off x="5930348" y="1514346"/>
            <a:ext cx="331304" cy="498584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8B6B9-0783-3BBD-A88B-7BE9D93DA5BA}"/>
              </a:ext>
            </a:extLst>
          </p:cNvPr>
          <p:cNvSpPr txBox="1"/>
          <p:nvPr/>
        </p:nvSpPr>
        <p:spPr>
          <a:xfrm>
            <a:off x="467139" y="2087218"/>
            <a:ext cx="5274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the question about what why you are doing the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this for “simply” application of a medical question?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 are you interested in developing the theory of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1497403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63F73-B343-A6F1-675F-0471FCB4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12BF-06D7-9008-A14D-7C22759B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AA28-82AE-55E7-4747-E48DE134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97" y="1514346"/>
            <a:ext cx="5178286" cy="5224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Core </a:t>
            </a:r>
            <a:r>
              <a:rPr lang="en-US" sz="1050" b="1" dirty="0" err="1"/>
              <a:t>UNet</a:t>
            </a:r>
            <a:r>
              <a:rPr lang="en-US" sz="1050" b="1" dirty="0"/>
              <a:t> Variations (Addressing Fundamental Limitations):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++:</a:t>
            </a:r>
            <a:r>
              <a:rPr lang="en-US" sz="1050" dirty="0"/>
              <a:t> Introduces nested and dense skip connections, along with deep supervision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Attention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attention gates into the skip connections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ResUNet</a:t>
            </a:r>
            <a:r>
              <a:rPr lang="en-US" sz="1050" b="1" dirty="0"/>
              <a:t>:</a:t>
            </a:r>
            <a:r>
              <a:rPr lang="en-US" sz="1050" dirty="0"/>
              <a:t> Incorporates residual connections within the convolutional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DenseUNet</a:t>
            </a:r>
            <a:r>
              <a:rPr lang="en-US" sz="1050" b="1" dirty="0"/>
              <a:t>:</a:t>
            </a:r>
            <a:r>
              <a:rPr lang="en-US" sz="1050" dirty="0"/>
              <a:t> Employs dense blocks (as in </a:t>
            </a:r>
            <a:r>
              <a:rPr lang="en-US" sz="1050" dirty="0" err="1"/>
              <a:t>DenseNet</a:t>
            </a:r>
            <a:r>
              <a:rPr lang="en-US" sz="1050" dirty="0"/>
              <a:t>) within the </a:t>
            </a:r>
            <a:r>
              <a:rPr lang="en-US" sz="1050" dirty="0" err="1"/>
              <a:t>UNet</a:t>
            </a:r>
            <a:r>
              <a:rPr lang="en-US" sz="1050" dirty="0"/>
              <a:t> architecture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V-Net:</a:t>
            </a:r>
            <a:r>
              <a:rPr lang="en-US" sz="1050" dirty="0"/>
              <a:t> Specifically designed for volumetric (3D) medical image segmentation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3D 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A direct extension of the original </a:t>
            </a:r>
            <a:r>
              <a:rPr lang="en-US" sz="1050" dirty="0" err="1"/>
              <a:t>UNet</a:t>
            </a:r>
            <a:r>
              <a:rPr lang="en-US" sz="1050" dirty="0"/>
              <a:t> to process 3D volumetric data using 3D convolutional layers.</a:t>
            </a:r>
          </a:p>
          <a:p>
            <a:pPr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1050" b="1" dirty="0"/>
              <a:t>Variations Incorporating Specific Modules/Techniques:</a:t>
            </a:r>
            <a:endParaRPr lang="en-US" sz="1050" dirty="0"/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TransUNet</a:t>
            </a:r>
            <a:r>
              <a:rPr lang="en-US" sz="1050" b="1" dirty="0"/>
              <a:t>:</a:t>
            </a:r>
            <a:r>
              <a:rPr lang="en-US" sz="1050" dirty="0"/>
              <a:t> Combines the U-Net architecture with Transformer networks to capture long-range dependencies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Swin-</a:t>
            </a:r>
            <a:r>
              <a:rPr lang="en-US" sz="1050" b="1" dirty="0" err="1"/>
              <a:t>UNet</a:t>
            </a:r>
            <a:r>
              <a:rPr lang="en-US" sz="1050" b="1" dirty="0"/>
              <a:t>:</a:t>
            </a:r>
            <a:r>
              <a:rPr lang="en-US" sz="1050" dirty="0"/>
              <a:t> Integrates the Swin Transformer architecture (based on shifted windows) as the encoder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Squeeze-and-Excitation (SE) Blocks:</a:t>
            </a:r>
            <a:r>
              <a:rPr lang="en-US" sz="1050" dirty="0"/>
              <a:t> Adds SE blocks to the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Convolutional Block Attention Module (CBAM):</a:t>
            </a:r>
            <a:r>
              <a:rPr lang="en-US" sz="1050" dirty="0"/>
              <a:t> Integrates CBAM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Deformable Convolutions:</a:t>
            </a:r>
            <a:r>
              <a:rPr lang="en-US" sz="1050" dirty="0"/>
              <a:t> Uses deformable convolutional layers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MultiResUNet</a:t>
            </a:r>
            <a:r>
              <a:rPr lang="en-US" sz="1050" b="1" dirty="0"/>
              <a:t>:</a:t>
            </a:r>
            <a:r>
              <a:rPr lang="en-US" sz="1050" dirty="0"/>
              <a:t> Replaces standard convolutional blocks with </a:t>
            </a:r>
            <a:r>
              <a:rPr lang="en-US" sz="1050" dirty="0" err="1"/>
              <a:t>MultiRes</a:t>
            </a:r>
            <a:r>
              <a:rPr lang="en-US" sz="1050" dirty="0"/>
              <a:t> </a:t>
            </a:r>
            <a:r>
              <a:rPr lang="en-US" sz="1050" dirty="0" err="1"/>
              <a:t>blocks</a:t>
            </a:r>
            <a:r>
              <a:rPr lang="en-US" sz="1050" b="1" dirty="0" err="1"/>
              <a:t>DoubleUNet</a:t>
            </a:r>
            <a:r>
              <a:rPr lang="en-US" sz="1050" b="1" dirty="0"/>
              <a:t>:</a:t>
            </a:r>
            <a:r>
              <a:rPr lang="en-US" sz="1050" dirty="0"/>
              <a:t> Cascades two </a:t>
            </a:r>
            <a:r>
              <a:rPr lang="en-US" sz="1050" dirty="0" err="1"/>
              <a:t>UNet</a:t>
            </a:r>
            <a:r>
              <a:rPr lang="en-US" sz="1050" dirty="0"/>
              <a:t>-like architectures, where the output of the first </a:t>
            </a:r>
            <a:r>
              <a:rPr lang="en-US" sz="1050" dirty="0" err="1"/>
              <a:t>UNet</a:t>
            </a:r>
            <a:r>
              <a:rPr lang="en-US" sz="1050" dirty="0"/>
              <a:t> serves as an additional input to the second, aiming for refinement and improved segmentation.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UNet</a:t>
            </a:r>
            <a:r>
              <a:rPr lang="en-US" sz="1050" b="1" dirty="0"/>
              <a:t> with </a:t>
            </a:r>
            <a:r>
              <a:rPr lang="en-US" sz="1050" b="1" dirty="0" err="1"/>
              <a:t>Atrous</a:t>
            </a:r>
            <a:r>
              <a:rPr lang="en-US" sz="1050" b="1" dirty="0"/>
              <a:t>/Dilated Convolutions:</a:t>
            </a:r>
            <a:r>
              <a:rPr lang="en-US" sz="1050" dirty="0"/>
              <a:t> Incorporates </a:t>
            </a:r>
            <a:r>
              <a:rPr lang="en-US" sz="1050" dirty="0" err="1"/>
              <a:t>atrous</a:t>
            </a:r>
            <a:r>
              <a:rPr lang="en-US" sz="1050" dirty="0"/>
              <a:t> convolutions to increase the receptive field </a:t>
            </a:r>
          </a:p>
          <a:p>
            <a:pPr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50" b="1" dirty="0" err="1"/>
              <a:t>nnUNet</a:t>
            </a:r>
            <a:r>
              <a:rPr lang="en-US" sz="1050" b="1" dirty="0"/>
              <a:t> (no-new-Net):</a:t>
            </a:r>
            <a:r>
              <a:rPr lang="en-US" sz="1050" dirty="0"/>
              <a:t> While it primarily uses a standard </a:t>
            </a:r>
            <a:r>
              <a:rPr lang="en-US" sz="1050" dirty="0" err="1"/>
              <a:t>UNet</a:t>
            </a:r>
            <a:r>
              <a:rPr lang="en-US" sz="1050" dirty="0"/>
              <a:t> or a 3D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D549DAC4-8DF0-434D-3EAB-3BF3E2AE3010}"/>
              </a:ext>
            </a:extLst>
          </p:cNvPr>
          <p:cNvSpPr/>
          <p:nvPr/>
        </p:nvSpPr>
        <p:spPr>
          <a:xfrm>
            <a:off x="5930348" y="1514346"/>
            <a:ext cx="331304" cy="498584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923FF-B18B-4C1A-1772-65D170F25A33}"/>
              </a:ext>
            </a:extLst>
          </p:cNvPr>
          <p:cNvSpPr txBox="1"/>
          <p:nvPr/>
        </p:nvSpPr>
        <p:spPr>
          <a:xfrm>
            <a:off x="1510747" y="3237827"/>
            <a:ext cx="2686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 many!!!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A345A-3C88-BC0E-AB52-FC31D5ABD802}"/>
              </a:ext>
            </a:extLst>
          </p:cNvPr>
          <p:cNvSpPr txBox="1"/>
          <p:nvPr/>
        </p:nvSpPr>
        <p:spPr>
          <a:xfrm>
            <a:off x="838200" y="4437149"/>
            <a:ext cx="4513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 do I choose??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7493A4-4203-BC3E-AB20-5D89636DEA46}"/>
              </a:ext>
            </a:extLst>
          </p:cNvPr>
          <p:cNvSpPr/>
          <p:nvPr/>
        </p:nvSpPr>
        <p:spPr>
          <a:xfrm>
            <a:off x="583096" y="4227443"/>
            <a:ext cx="5141843" cy="1258957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EDBE79-DCE9-A69A-B995-5CAB222B69AA}"/>
              </a:ext>
            </a:extLst>
          </p:cNvPr>
          <p:cNvSpPr/>
          <p:nvPr/>
        </p:nvSpPr>
        <p:spPr>
          <a:xfrm>
            <a:off x="2564296" y="2449730"/>
            <a:ext cx="7063408" cy="23721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Start with the </a:t>
            </a:r>
            <a:r>
              <a:rPr lang="en-US" sz="3600" dirty="0" err="1"/>
              <a:t>nn-UNet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07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B01B-E724-BF24-44A2-B9607198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48A22-3A33-1FFC-B0F2-D5F2D892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42" y="3080551"/>
            <a:ext cx="6351457" cy="30964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is Data Augmentation?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9F401-0C6E-2408-E092-4AB33ED4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366" y="3679263"/>
            <a:ext cx="1555332" cy="1871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AC0B8-2795-CAB0-F646-188B07ED9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6088" y="2229440"/>
            <a:ext cx="1506728" cy="189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9EBFC-34A9-60F4-1F8B-37835B58C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82" y="2186911"/>
            <a:ext cx="1543181" cy="19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9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ADD6-03CE-C032-6123-09D6C549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FC73CC-EDD0-8426-39F4-BE1381F5100C}"/>
              </a:ext>
            </a:extLst>
          </p:cNvPr>
          <p:cNvGrpSpPr/>
          <p:nvPr/>
        </p:nvGrpSpPr>
        <p:grpSpPr>
          <a:xfrm>
            <a:off x="6456012" y="1464650"/>
            <a:ext cx="4770051" cy="4676639"/>
            <a:chOff x="592781" y="1491043"/>
            <a:chExt cx="4770051" cy="467663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FC79A48-1538-133C-00C9-A509A7D06399}"/>
                </a:ext>
              </a:extLst>
            </p:cNvPr>
            <p:cNvSpPr/>
            <p:nvPr/>
          </p:nvSpPr>
          <p:spPr>
            <a:xfrm>
              <a:off x="1021492" y="149104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Load the Training and Validation Data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94F685-0B2E-4EE0-D86B-C84232A3FE5B}"/>
                </a:ext>
              </a:extLst>
            </p:cNvPr>
            <p:cNvSpPr/>
            <p:nvPr/>
          </p:nvSpPr>
          <p:spPr>
            <a:xfrm>
              <a:off x="1021492" y="192976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Data Augmentation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B5E65A-3919-DA2A-0EDD-3C283E7B9245}"/>
                </a:ext>
              </a:extLst>
            </p:cNvPr>
            <p:cNvSpPr/>
            <p:nvPr/>
          </p:nvSpPr>
          <p:spPr>
            <a:xfrm>
              <a:off x="1021492" y="2376094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model, loss function and optimizer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0A5427C-510A-CF56-CF36-89A763140907}"/>
                </a:ext>
              </a:extLst>
            </p:cNvPr>
            <p:cNvSpPr/>
            <p:nvPr/>
          </p:nvSpPr>
          <p:spPr>
            <a:xfrm>
              <a:off x="2010032" y="2874680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Training Data</a:t>
              </a:r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9979A1D8-607C-3EEE-A1BD-B0EA5697B3B2}"/>
                </a:ext>
              </a:extLst>
            </p:cNvPr>
            <p:cNvSpPr/>
            <p:nvPr/>
          </p:nvSpPr>
          <p:spPr>
            <a:xfrm>
              <a:off x="1030420" y="2874680"/>
              <a:ext cx="93362" cy="3293002"/>
            </a:xfrm>
            <a:prstGeom prst="lef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AEDD07-E18A-D77B-F9BF-19256F4B53D7}"/>
                </a:ext>
              </a:extLst>
            </p:cNvPr>
            <p:cNvSpPr txBox="1"/>
            <p:nvPr/>
          </p:nvSpPr>
          <p:spPr>
            <a:xfrm rot="16200000">
              <a:off x="139291" y="4288742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Loop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BE724754-F203-DF3A-47C0-760AA1B9209D}"/>
                </a:ext>
              </a:extLst>
            </p:cNvPr>
            <p:cNvSpPr/>
            <p:nvPr/>
          </p:nvSpPr>
          <p:spPr>
            <a:xfrm>
              <a:off x="1539106" y="2874680"/>
              <a:ext cx="93362" cy="1749070"/>
            </a:xfrm>
            <a:prstGeom prst="leftBracke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7FD4D-2B83-CB47-BA32-9094FE7BB04E}"/>
                </a:ext>
              </a:extLst>
            </p:cNvPr>
            <p:cNvSpPr txBox="1"/>
            <p:nvPr/>
          </p:nvSpPr>
          <p:spPr>
            <a:xfrm rot="16200000">
              <a:off x="891260" y="3529054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B293533-D95A-DD5F-588D-16FDD2BEDC71}"/>
                </a:ext>
              </a:extLst>
            </p:cNvPr>
            <p:cNvSpPr/>
            <p:nvPr/>
          </p:nvSpPr>
          <p:spPr>
            <a:xfrm>
              <a:off x="2010032" y="3224145"/>
              <a:ext cx="3352800" cy="300682"/>
            </a:xfrm>
            <a:prstGeom prst="roundRect">
              <a:avLst/>
            </a:prstGeom>
            <a:solidFill>
              <a:srgbClr val="2976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3C7D147-2130-A7D5-37EE-0AE1AA77C619}"/>
                </a:ext>
              </a:extLst>
            </p:cNvPr>
            <p:cNvSpPr/>
            <p:nvPr/>
          </p:nvSpPr>
          <p:spPr>
            <a:xfrm>
              <a:off x="2010032" y="3582214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Loss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9D1AA10-64BC-C33E-5E56-88FF3B98F187}"/>
                </a:ext>
              </a:extLst>
            </p:cNvPr>
            <p:cNvSpPr/>
            <p:nvPr/>
          </p:nvSpPr>
          <p:spPr>
            <a:xfrm>
              <a:off x="2010032" y="3964999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 Back Propagation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4BF4C00-80DC-295D-5C46-F36BF36A5763}"/>
                </a:ext>
              </a:extLst>
            </p:cNvPr>
            <p:cNvSpPr/>
            <p:nvPr/>
          </p:nvSpPr>
          <p:spPr>
            <a:xfrm>
              <a:off x="2010032" y="4323068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Metrics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DAB9AD6-2322-89A6-96BB-EF62BF3F9AA3}"/>
                </a:ext>
              </a:extLst>
            </p:cNvPr>
            <p:cNvSpPr/>
            <p:nvPr/>
          </p:nvSpPr>
          <p:spPr>
            <a:xfrm>
              <a:off x="2010032" y="4742113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Validation Data</a:t>
              </a:r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0E65DB5F-D6EB-D12A-4EA0-39FAC3599479}"/>
                </a:ext>
              </a:extLst>
            </p:cNvPr>
            <p:cNvSpPr/>
            <p:nvPr/>
          </p:nvSpPr>
          <p:spPr>
            <a:xfrm>
              <a:off x="1539106" y="4742113"/>
              <a:ext cx="93362" cy="1425569"/>
            </a:xfrm>
            <a:prstGeom prst="leftBracke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025CD-161A-BC3A-483F-15E144D6D41D}"/>
                </a:ext>
              </a:extLst>
            </p:cNvPr>
            <p:cNvSpPr txBox="1"/>
            <p:nvPr/>
          </p:nvSpPr>
          <p:spPr>
            <a:xfrm rot="16200000">
              <a:off x="793371" y="5207593"/>
              <a:ext cx="1123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2BFD096-FE11-41BC-0CD2-D12CC216964F}"/>
                </a:ext>
              </a:extLst>
            </p:cNvPr>
            <p:cNvSpPr/>
            <p:nvPr/>
          </p:nvSpPr>
          <p:spPr>
            <a:xfrm>
              <a:off x="2010032" y="5091578"/>
              <a:ext cx="3352800" cy="300682"/>
            </a:xfrm>
            <a:prstGeom prst="roundRect">
              <a:avLst/>
            </a:prstGeom>
            <a:solidFill>
              <a:srgbClr val="A269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0D519BA-B64D-90B5-CB09-A19A7CFBD38A}"/>
                </a:ext>
              </a:extLst>
            </p:cNvPr>
            <p:cNvSpPr/>
            <p:nvPr/>
          </p:nvSpPr>
          <p:spPr>
            <a:xfrm>
              <a:off x="2010032" y="5449647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the Validation Loss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A1F7E61-7D79-553E-4A5F-97BEFEC37A2A}"/>
                </a:ext>
              </a:extLst>
            </p:cNvPr>
            <p:cNvSpPr/>
            <p:nvPr/>
          </p:nvSpPr>
          <p:spPr>
            <a:xfrm>
              <a:off x="2000427" y="5867000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Validation Metrics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6CDD8EB-6629-9245-F6E3-6C7E4F4C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669" y="3447935"/>
            <a:ext cx="1125101" cy="1353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E9DCFE-FEC0-EDE3-B8B4-BE33D2625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9213" y="2391358"/>
            <a:ext cx="1089942" cy="137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6B9AD9-E454-C04F-00AF-2237C0EEC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214" y="2376113"/>
            <a:ext cx="1116311" cy="1432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E3111B-AB12-60A7-348C-7F8C728E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286" y="4295428"/>
            <a:ext cx="1125101" cy="1353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9B4C3A-7553-34C5-3DAA-6CD320272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106" y="4239288"/>
            <a:ext cx="1089942" cy="1371217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9E8C5D7F-CED7-5364-865F-467AAA24E70F}"/>
              </a:ext>
            </a:extLst>
          </p:cNvPr>
          <p:cNvSpPr/>
          <p:nvPr/>
        </p:nvSpPr>
        <p:spPr>
          <a:xfrm>
            <a:off x="3493863" y="1950852"/>
            <a:ext cx="367959" cy="4260645"/>
          </a:xfrm>
          <a:prstGeom prst="righ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AC0E52-550C-D87E-5904-56F2170D0817}"/>
              </a:ext>
            </a:extLst>
          </p:cNvPr>
          <p:cNvCxnSpPr/>
          <p:nvPr/>
        </p:nvCxnSpPr>
        <p:spPr>
          <a:xfrm flipV="1">
            <a:off x="5983550" y="2998628"/>
            <a:ext cx="2050741" cy="10825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27C533-7D93-0B22-A853-C8ED672ABEDF}"/>
              </a:ext>
            </a:extLst>
          </p:cNvPr>
          <p:cNvSpPr txBox="1"/>
          <p:nvPr/>
        </p:nvSpPr>
        <p:spPr>
          <a:xfrm>
            <a:off x="3993112" y="3688400"/>
            <a:ext cx="1967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Data </a:t>
            </a:r>
          </a:p>
          <a:p>
            <a:pPr algn="ctr"/>
            <a:r>
              <a:rPr lang="en-US" sz="2400" dirty="0"/>
              <a:t>Augmentation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9D88D3-950E-AB5A-D2B6-B28A9A405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622" y="1494650"/>
            <a:ext cx="1125101" cy="13536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8577BF-6868-3B6F-B9CE-A75EFC26D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4849">
            <a:off x="1123750" y="4977070"/>
            <a:ext cx="1116311" cy="14327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0975FB-E071-E779-B8C4-F155A626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069" y="3600335"/>
            <a:ext cx="1125101" cy="13536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0BB334-E498-62B2-6B1A-33ADCCE0D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873558" y="1674985"/>
            <a:ext cx="1116311" cy="14327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E90818-C50F-CE60-BB6F-E9030912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3992">
            <a:off x="1292014" y="3562469"/>
            <a:ext cx="1125101" cy="13536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C6D98-C1FE-6097-B4D9-61FC89C04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43" y="3169600"/>
            <a:ext cx="1116311" cy="143274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F8D59D-5DBD-12FC-BFD0-5373570E0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5991">
            <a:off x="2381833" y="5258772"/>
            <a:ext cx="1125101" cy="13536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9F3B87-8BEE-2E2D-5714-A099C18E6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226" y="1449111"/>
            <a:ext cx="1116311" cy="14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8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BFB6B0-0780-1D1D-BBE6-ABFCBA07D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DEDF-15FD-2C80-2A96-76414417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 – Pre-Processing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E8C95-3B38-A31A-780E-933344AB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" y="1366613"/>
            <a:ext cx="5870105" cy="5491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A6AE0F-51B4-34F8-DFE0-D5AA0DB3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62" y="1439787"/>
            <a:ext cx="3385053" cy="50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2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69AB11-3716-5BB6-B657-B281E6E7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4CDD-EE1D-EAC5-A107-8E8B495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 - Augmentation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44597-2209-C006-45FD-ED372D83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060"/>
            <a:ext cx="6955094" cy="5336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A8258-9582-3381-7ED4-95024EAF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55" y="1675527"/>
            <a:ext cx="4766145" cy="43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50AE0-D0B9-9297-F7A7-C976356E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Loss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E79D5-38E2-369D-1469-C3E85CC91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41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1F06-642E-3C12-26B3-56A5D99D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Loss Functions for Neural Network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7D61-1E54-671C-89D3-123670F6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453270" cy="471231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Segmentation: The task of assigning a class label to each pixel (semantic) or identifying and delineating individual objects (instance).</a:t>
            </a:r>
          </a:p>
          <a:p>
            <a:pPr>
              <a:lnSpc>
                <a:spcPct val="120000"/>
              </a:lnSpc>
            </a:pPr>
            <a:r>
              <a:rPr lang="en-US" dirty="0"/>
              <a:t>Loss Functions: Crucial components that quantify the difference between the network's predictions and the ground truth.</a:t>
            </a:r>
          </a:p>
          <a:p>
            <a:pPr>
              <a:lnSpc>
                <a:spcPct val="120000"/>
              </a:lnSpc>
            </a:pPr>
            <a:r>
              <a:rPr lang="en-US" dirty="0"/>
              <a:t>Objective: To provide a comprehensive overview of common and advanced loss functions used in neural network segmentation.</a:t>
            </a:r>
          </a:p>
          <a:p>
            <a:pPr>
              <a:lnSpc>
                <a:spcPct val="120000"/>
              </a:lnSpc>
            </a:pPr>
            <a:r>
              <a:rPr lang="en-US" dirty="0"/>
              <a:t>Importance: Choosing the right loss function significantly impacts the performance and quality of segmentation results.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6E57A0-DE88-A1BA-47D1-57A262784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t="5754" r="4746" b="8135"/>
          <a:stretch/>
        </p:blipFill>
        <p:spPr bwMode="auto">
          <a:xfrm>
            <a:off x="6280935" y="1779373"/>
            <a:ext cx="5728978" cy="32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7629F-FFEF-6669-50DA-6985B7CD159C}"/>
              </a:ext>
            </a:extLst>
          </p:cNvPr>
          <p:cNvSpPr txBox="1"/>
          <p:nvPr/>
        </p:nvSpPr>
        <p:spPr>
          <a:xfrm>
            <a:off x="6434781" y="512059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https://www.v7labs.com/blog/cross-entropy-loss-guide</a:t>
            </a:r>
          </a:p>
        </p:txBody>
      </p:sp>
    </p:spTree>
    <p:extLst>
      <p:ext uri="{BB962C8B-B14F-4D97-AF65-F5344CB8AC3E}">
        <p14:creationId xmlns:p14="http://schemas.microsoft.com/office/powerpoint/2010/main" val="1393149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56B0-84EB-8622-628E-3E8DCCBB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Loss Functions Drive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BAD4-8B50-B2C6-BF83-F6155A2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464650"/>
            <a:ext cx="5983357" cy="47123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Quantifying Error: Loss functions measure the discrepancy between the predicted segmentation map and the true segmentation mask.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Gradient Descent: The loss value is used to calculate gradients, which guide the network's weight updates during training.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Optimization Objective: The goal of training is to minimize the chosen loss function, leading to improved segmentation accuracy.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Task-Specific Design: Different segmentation tasks (semantic vs. instance) and data characteristics often necessitate different loss function choices.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Impact on Output: The loss function influences the characteristics of the learned segmentation maps (e.g., boundary sharpness, class balance).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AB5B4-A948-6CEB-4896-FAC07B703803}"/>
              </a:ext>
            </a:extLst>
          </p:cNvPr>
          <p:cNvGrpSpPr/>
          <p:nvPr/>
        </p:nvGrpSpPr>
        <p:grpSpPr>
          <a:xfrm>
            <a:off x="6456012" y="1464650"/>
            <a:ext cx="4770051" cy="4676639"/>
            <a:chOff x="592781" y="1491043"/>
            <a:chExt cx="4770051" cy="467663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C6B424-2E5F-ACC0-CBD2-84C9BEF29E27}"/>
                </a:ext>
              </a:extLst>
            </p:cNvPr>
            <p:cNvSpPr/>
            <p:nvPr/>
          </p:nvSpPr>
          <p:spPr>
            <a:xfrm>
              <a:off x="1021492" y="149104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Load the Training and Validation Data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9F692B7-2118-1B9E-FEC3-35D4CF5626FB}"/>
                </a:ext>
              </a:extLst>
            </p:cNvPr>
            <p:cNvSpPr/>
            <p:nvPr/>
          </p:nvSpPr>
          <p:spPr>
            <a:xfrm>
              <a:off x="1021492" y="192976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Data Augmentation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E44B35E-B7FD-B933-D07C-83040AC2B792}"/>
                </a:ext>
              </a:extLst>
            </p:cNvPr>
            <p:cNvSpPr/>
            <p:nvPr/>
          </p:nvSpPr>
          <p:spPr>
            <a:xfrm>
              <a:off x="1021492" y="2376094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model, loss function and optimizer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E373C3-91F1-9489-FE53-12BCAE0C3E6E}"/>
                </a:ext>
              </a:extLst>
            </p:cNvPr>
            <p:cNvSpPr/>
            <p:nvPr/>
          </p:nvSpPr>
          <p:spPr>
            <a:xfrm>
              <a:off x="2010032" y="2874680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Training Data</a:t>
              </a:r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85A9661C-02A5-5BB7-5EAB-CCF36894EC5C}"/>
                </a:ext>
              </a:extLst>
            </p:cNvPr>
            <p:cNvSpPr/>
            <p:nvPr/>
          </p:nvSpPr>
          <p:spPr>
            <a:xfrm>
              <a:off x="1030420" y="2874680"/>
              <a:ext cx="93362" cy="3293002"/>
            </a:xfrm>
            <a:prstGeom prst="lef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36C072-8049-7E67-49FB-38DA96A51E83}"/>
                </a:ext>
              </a:extLst>
            </p:cNvPr>
            <p:cNvSpPr txBox="1"/>
            <p:nvPr/>
          </p:nvSpPr>
          <p:spPr>
            <a:xfrm rot="16200000">
              <a:off x="139291" y="4288742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Loop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263C6570-096D-4A8B-ACB2-90C0253B1340}"/>
                </a:ext>
              </a:extLst>
            </p:cNvPr>
            <p:cNvSpPr/>
            <p:nvPr/>
          </p:nvSpPr>
          <p:spPr>
            <a:xfrm>
              <a:off x="1539106" y="2874680"/>
              <a:ext cx="93362" cy="1749070"/>
            </a:xfrm>
            <a:prstGeom prst="leftBracke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1590E5-F6D3-3D6D-F380-D3401D540244}"/>
                </a:ext>
              </a:extLst>
            </p:cNvPr>
            <p:cNvSpPr txBox="1"/>
            <p:nvPr/>
          </p:nvSpPr>
          <p:spPr>
            <a:xfrm rot="16200000">
              <a:off x="891260" y="3529054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7E6E367-3548-B630-279C-108DCCBAE2ED}"/>
                </a:ext>
              </a:extLst>
            </p:cNvPr>
            <p:cNvSpPr/>
            <p:nvPr/>
          </p:nvSpPr>
          <p:spPr>
            <a:xfrm>
              <a:off x="2010032" y="3224145"/>
              <a:ext cx="3352800" cy="300682"/>
            </a:xfrm>
            <a:prstGeom prst="roundRect">
              <a:avLst/>
            </a:prstGeom>
            <a:solidFill>
              <a:srgbClr val="2976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A0DFFA7-5AF9-D479-C575-E3F285C8E0DB}"/>
                </a:ext>
              </a:extLst>
            </p:cNvPr>
            <p:cNvSpPr/>
            <p:nvPr/>
          </p:nvSpPr>
          <p:spPr>
            <a:xfrm>
              <a:off x="2010032" y="3582214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Loss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E44C46A-83CD-709D-B9E8-D3080D2DBC8F}"/>
                </a:ext>
              </a:extLst>
            </p:cNvPr>
            <p:cNvSpPr/>
            <p:nvPr/>
          </p:nvSpPr>
          <p:spPr>
            <a:xfrm>
              <a:off x="2010032" y="3964999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 Back Propagation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821B499-F1E6-DA31-A3F6-E8E411EE6B76}"/>
                </a:ext>
              </a:extLst>
            </p:cNvPr>
            <p:cNvSpPr/>
            <p:nvPr/>
          </p:nvSpPr>
          <p:spPr>
            <a:xfrm>
              <a:off x="2010032" y="4323068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Metrics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9843A6-D056-092B-F89F-808EEE1BDE5E}"/>
                </a:ext>
              </a:extLst>
            </p:cNvPr>
            <p:cNvSpPr/>
            <p:nvPr/>
          </p:nvSpPr>
          <p:spPr>
            <a:xfrm>
              <a:off x="2010032" y="4742113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Validation Data</a:t>
              </a:r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0B6F5E12-B9F0-E11A-5BEC-276A71DABDC9}"/>
                </a:ext>
              </a:extLst>
            </p:cNvPr>
            <p:cNvSpPr/>
            <p:nvPr/>
          </p:nvSpPr>
          <p:spPr>
            <a:xfrm>
              <a:off x="1539106" y="4742113"/>
              <a:ext cx="93362" cy="1425569"/>
            </a:xfrm>
            <a:prstGeom prst="leftBracke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418A2C-C0A6-6442-6DAD-35373051E3D3}"/>
                </a:ext>
              </a:extLst>
            </p:cNvPr>
            <p:cNvSpPr txBox="1"/>
            <p:nvPr/>
          </p:nvSpPr>
          <p:spPr>
            <a:xfrm rot="16200000">
              <a:off x="793371" y="5207593"/>
              <a:ext cx="1123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2A30000-29B8-49B6-4619-BB6104DDA64F}"/>
                </a:ext>
              </a:extLst>
            </p:cNvPr>
            <p:cNvSpPr/>
            <p:nvPr/>
          </p:nvSpPr>
          <p:spPr>
            <a:xfrm>
              <a:off x="2010032" y="5091578"/>
              <a:ext cx="3352800" cy="300682"/>
            </a:xfrm>
            <a:prstGeom prst="roundRect">
              <a:avLst/>
            </a:prstGeom>
            <a:solidFill>
              <a:srgbClr val="A269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142723-D186-71F8-B459-60DE4E764D39}"/>
                </a:ext>
              </a:extLst>
            </p:cNvPr>
            <p:cNvSpPr/>
            <p:nvPr/>
          </p:nvSpPr>
          <p:spPr>
            <a:xfrm>
              <a:off x="2010032" y="5449647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the Validation Loss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FA06035-ABE6-4BA8-A341-D379978C7564}"/>
                </a:ext>
              </a:extLst>
            </p:cNvPr>
            <p:cNvSpPr/>
            <p:nvPr/>
          </p:nvSpPr>
          <p:spPr>
            <a:xfrm>
              <a:off x="2000427" y="5867000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Validation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3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1DC7-F423-CA2B-B895-14CF23BD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7753-E72D-DB64-9439-7B88F954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5643-6361-AF9C-68A0-55274982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134" y="1825625"/>
            <a:ext cx="8820665" cy="4351338"/>
          </a:xfrm>
        </p:spPr>
        <p:txBody>
          <a:bodyPr/>
          <a:lstStyle/>
          <a:p>
            <a:r>
              <a:rPr lang="en-US" dirty="0"/>
              <a:t>Brain / head</a:t>
            </a:r>
          </a:p>
          <a:p>
            <a:r>
              <a:rPr lang="en-US" dirty="0"/>
              <a:t>Neck </a:t>
            </a:r>
          </a:p>
          <a:p>
            <a:r>
              <a:rPr lang="en-US" dirty="0"/>
              <a:t>Shoulder</a:t>
            </a:r>
          </a:p>
          <a:p>
            <a:r>
              <a:rPr lang="en-US" dirty="0"/>
              <a:t>Heart</a:t>
            </a:r>
          </a:p>
          <a:p>
            <a:r>
              <a:rPr lang="en-US" dirty="0"/>
              <a:t>Abdomen</a:t>
            </a:r>
          </a:p>
          <a:p>
            <a:r>
              <a:rPr lang="en-US" dirty="0"/>
              <a:t>Pelvis</a:t>
            </a:r>
          </a:p>
          <a:p>
            <a:r>
              <a:rPr lang="en-US" dirty="0"/>
              <a:t>Extremities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92B4-5CC1-DAFB-B52E-ECB7C8F2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460157" cy="4655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501A5-138B-75B9-2D27-2901F08EBEA1}"/>
              </a:ext>
            </a:extLst>
          </p:cNvPr>
          <p:cNvSpPr txBox="1"/>
          <p:nvPr/>
        </p:nvSpPr>
        <p:spPr>
          <a:xfrm>
            <a:off x="6838122" y="3044279"/>
            <a:ext cx="2417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Anything!</a:t>
            </a:r>
          </a:p>
        </p:txBody>
      </p:sp>
    </p:spTree>
    <p:extLst>
      <p:ext uri="{BB962C8B-B14F-4D97-AF65-F5344CB8AC3E}">
        <p14:creationId xmlns:p14="http://schemas.microsoft.com/office/powerpoint/2010/main" val="1339268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4190-047C-7812-B497-FCCC8B63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Foundation: Pixel-Wise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81713-80CF-C7ED-5BB8-44D54EE4C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4650"/>
                <a:ext cx="6457122" cy="471231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/>
                  <a:t>Applies the standard cross-entropy loss independently to each pixel.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dirty="0"/>
                  <a:t>Treats each pixel classification as a multi-class classification problem.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dirty="0"/>
                  <a:t>Compares the predicted probability distribution for each pixel's class with the true one-hot encoded label.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𝑖𝑐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𝑖𝑐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6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1200" dirty="0"/>
                  <a:t>Where: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1000" dirty="0"/>
                  <a:t>N is the total number of pixels.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1000" dirty="0"/>
                  <a:t>C is the number of classes.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1000" dirty="0"/>
                  <a:t>is 1 if pixel </a:t>
                </a:r>
                <a:r>
                  <a:rPr lang="en-US" sz="1000" dirty="0" err="1"/>
                  <a:t>i</a:t>
                </a:r>
                <a:r>
                  <a:rPr lang="en-US" sz="1000" dirty="0"/>
                  <a:t> belongs to class c, and 0 otherwise.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1000" dirty="0"/>
                  <a:t>is the predicted probability of pixel </a:t>
                </a:r>
                <a:r>
                  <a:rPr lang="en-US" sz="1000" dirty="0" err="1"/>
                  <a:t>i</a:t>
                </a:r>
                <a:r>
                  <a:rPr lang="en-US" sz="1000" dirty="0"/>
                  <a:t> belonging to class c.</a:t>
                </a:r>
              </a:p>
              <a:p>
                <a:pPr lvl="1">
                  <a:lnSpc>
                    <a:spcPct val="120000"/>
                  </a:lnSpc>
                </a:pPr>
                <a:endParaRPr lang="en-US" sz="1200" dirty="0"/>
              </a:p>
              <a:p>
                <a:pPr>
                  <a:lnSpc>
                    <a:spcPct val="120000"/>
                  </a:lnSpc>
                </a:pPr>
                <a:r>
                  <a:rPr lang="en-US" sz="1600" dirty="0"/>
                  <a:t>Pros: Simple to implement, effective for basic semantic segmentation.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dirty="0"/>
                  <a:t>Cons: Doesn't explicitly consider spatial relationships between pixels or class imbalance.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81713-80CF-C7ED-5BB8-44D54EE4C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4650"/>
                <a:ext cx="6457122" cy="4712313"/>
              </a:xfrm>
              <a:blipFill>
                <a:blip r:embed="rId2"/>
                <a:stretch>
                  <a:fillRect l="-589" t="-269" r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2B1BB9-5C02-7F52-2E8F-AB58AC85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322" y="1683760"/>
            <a:ext cx="4392083" cy="38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88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FA67-61AF-456D-F3D5-F065491A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 Imbalance: Weighted and Focal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80540-74F3-45B4-5963-9E7C6A890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5119" y="1464650"/>
                <a:ext cx="7003774" cy="471231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/>
                  <a:t>Weighted Cross-Entropy: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400" dirty="0"/>
                  <a:t>Assigns different weights to each class to address class imbalance.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400" dirty="0"/>
                  <a:t>Higher weights are typically given to under-represented classes.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𝑊𝐶𝐸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skw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𝑖𝑐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𝑖𝑐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400" dirty="0"/>
              </a:p>
              <a:p>
                <a:pPr lvl="2">
                  <a:lnSpc>
                    <a:spcPct val="120000"/>
                  </a:lnSpc>
                </a:pPr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dirty="0"/>
                  <a:t>​ is the weight for class c.</a:t>
                </a:r>
                <a:endParaRPr lang="en-US" sz="1600" dirty="0"/>
              </a:p>
              <a:p>
                <a:pPr>
                  <a:lnSpc>
                    <a:spcPct val="120000"/>
                  </a:lnSpc>
                </a:pPr>
                <a:r>
                  <a:rPr lang="en-US" sz="1600" dirty="0"/>
                  <a:t>Focal Loss:	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400" dirty="0"/>
                  <a:t>Specifically designed to address extreme foreground-background class imbalance in object detection (and adapted for segmentation).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1400" dirty="0"/>
                  <a:t>Down-weights the contribution of easily classified pixels, focusing training on hard examples.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𝐹𝐿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𝑖𝑐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1400" dirty="0"/>
              </a:p>
              <a:p>
                <a:pPr lvl="2">
                  <a:lnSpc>
                    <a:spcPct val="120000"/>
                  </a:lnSpc>
                </a:pPr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dirty="0"/>
                  <a:t>​ is a class weight and </a:t>
                </a:r>
                <a:r>
                  <a:rPr lang="el-GR" sz="1200" dirty="0">
                    <a:effectLst/>
                  </a:rPr>
                  <a:t>γ</a:t>
                </a:r>
                <a:r>
                  <a:rPr lang="el-GR" sz="1200" dirty="0"/>
                  <a:t> </a:t>
                </a:r>
                <a:r>
                  <a:rPr lang="en-US" sz="1200" dirty="0"/>
                  <a:t>is a focusing parameter.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Pros:</a:t>
                </a:r>
                <a:r>
                  <a:rPr lang="en-US" sz="1600" dirty="0"/>
                  <a:t> Effective for handling class imbalance, especially when one class significantly dominates.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Cons:</a:t>
                </a:r>
                <a:r>
                  <a:rPr lang="en-US" sz="1600" dirty="0"/>
                  <a:t> Introduces additional hyperparameters that need tuning.</a:t>
                </a:r>
              </a:p>
              <a:p>
                <a:pPr>
                  <a:lnSpc>
                    <a:spcPct val="120000"/>
                  </a:lnSpc>
                </a:pPr>
                <a:endParaRPr lang="en-US" sz="1600" dirty="0"/>
              </a:p>
              <a:p>
                <a:pPr>
                  <a:lnSpc>
                    <a:spcPct val="120000"/>
                  </a:lnSpc>
                </a:pPr>
                <a:endParaRPr lang="en-US" sz="1600" dirty="0"/>
              </a:p>
              <a:p>
                <a:pPr>
                  <a:lnSpc>
                    <a:spcPct val="120000"/>
                  </a:lnSpc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80540-74F3-45B4-5963-9E7C6A890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119" y="1464650"/>
                <a:ext cx="7003774" cy="4712313"/>
              </a:xfrm>
              <a:blipFill>
                <a:blip r:embed="rId2"/>
                <a:stretch>
                  <a:fillRect l="-36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EEBD4B-FFE5-7F05-8620-5CC0E375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322" y="1683760"/>
            <a:ext cx="4392083" cy="38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76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345C-AE39-0246-0D91-2BBAEEF8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Loss Functions: Dice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EC09-DD2C-F57A-51BA-201CA045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measures the overlap between the predicted segmentation and the ground truth.</a:t>
            </a:r>
          </a:p>
          <a:p>
            <a:r>
              <a:rPr lang="en-US" dirty="0"/>
              <a:t>Based on the Dice coefficient (or F1 score).</a:t>
            </a:r>
          </a:p>
          <a:p>
            <a:r>
              <a:rPr lang="en-US" dirty="0"/>
              <a:t>Particularly useful when dealing with imbalanced classes, as it focuses on the intersection over union of the foreground regions.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D8B429-953D-5765-C736-223A64A22D70}"/>
                  </a:ext>
                </a:extLst>
              </p:cNvPr>
              <p:cNvSpPr txBox="1"/>
              <p:nvPr/>
            </p:nvSpPr>
            <p:spPr>
              <a:xfrm>
                <a:off x="2956891" y="3820806"/>
                <a:ext cx="4762266" cy="638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D8B429-953D-5765-C736-223A64A2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91" y="3820806"/>
                <a:ext cx="4762266" cy="638316"/>
              </a:xfrm>
              <a:prstGeom prst="rect">
                <a:avLst/>
              </a:prstGeom>
              <a:blipFill>
                <a:blip r:embed="rId2"/>
                <a:stretch>
                  <a:fillRect t="-68627" b="-10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58CB35-1679-0FF3-2B1D-84FED8FD7B92}"/>
                  </a:ext>
                </a:extLst>
              </p:cNvPr>
              <p:cNvSpPr txBox="1"/>
              <p:nvPr/>
            </p:nvSpPr>
            <p:spPr>
              <a:xfrm>
                <a:off x="1972917" y="4679726"/>
                <a:ext cx="7148688" cy="638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58CB35-1679-0FF3-2B1D-84FED8FD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17" y="4679726"/>
                <a:ext cx="7148688" cy="638316"/>
              </a:xfrm>
              <a:prstGeom prst="rect">
                <a:avLst/>
              </a:prstGeom>
              <a:blipFill>
                <a:blip r:embed="rId3"/>
                <a:stretch>
                  <a:fillRect l="-177" t="-70588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1022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7B64-D7EC-F659-834A-23A4211C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BFE9-FA5B-24A1-6312-018E0525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Region-Based Loss Functions: </a:t>
            </a:r>
            <a:r>
              <a:rPr lang="en-US" dirty="0" err="1"/>
              <a:t>IoU</a:t>
            </a:r>
            <a:r>
              <a:rPr lang="en-US" dirty="0"/>
              <a:t> (Intersection over Union)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428F-7DEA-19EF-185B-514A05B32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Directly optimizes the Intersection over Union (Jaccard Index), a common evaluation metric for segmentation.</a:t>
            </a:r>
          </a:p>
          <a:p>
            <a:r>
              <a:rPr lang="en-US" dirty="0"/>
              <a:t>Measures the ratio of the intersection of the predicted and ground truth regions to their union.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Pros:</a:t>
            </a:r>
            <a:r>
              <a:rPr lang="en-US" dirty="0"/>
              <a:t> Directly optimizes a key evaluation metric, geometrically intuitive.</a:t>
            </a:r>
          </a:p>
          <a:p>
            <a:r>
              <a:rPr lang="en-US" b="1" dirty="0"/>
              <a:t>Cons:</a:t>
            </a:r>
            <a:r>
              <a:rPr lang="en-US" dirty="0"/>
              <a:t> Can suffer from vanishing gradients when there is little to no overlap between prediction and ground truth.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AAF7A2-84D1-6DB7-94C7-4A70698845A3}"/>
                  </a:ext>
                </a:extLst>
              </p:cNvPr>
              <p:cNvSpPr txBox="1"/>
              <p:nvPr/>
            </p:nvSpPr>
            <p:spPr>
              <a:xfrm>
                <a:off x="3016526" y="2926284"/>
                <a:ext cx="4599401" cy="638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𝐼𝑂𝑈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AAF7A2-84D1-6DB7-94C7-4A706988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26" y="2926284"/>
                <a:ext cx="4599401" cy="638316"/>
              </a:xfrm>
              <a:prstGeom prst="rect">
                <a:avLst/>
              </a:prstGeom>
              <a:blipFill>
                <a:blip r:embed="rId2"/>
                <a:stretch>
                  <a:fillRect t="-70588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85711D-AD07-1C35-3179-12B76E144B7B}"/>
                  </a:ext>
                </a:extLst>
              </p:cNvPr>
              <p:cNvSpPr txBox="1"/>
              <p:nvPr/>
            </p:nvSpPr>
            <p:spPr>
              <a:xfrm>
                <a:off x="2032552" y="3785204"/>
                <a:ext cx="6933949" cy="638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𝐼𝑂𝑈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𝐼𝑂𝑈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85711D-AD07-1C35-3179-12B76E14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52" y="3785204"/>
                <a:ext cx="6933949" cy="638316"/>
              </a:xfrm>
              <a:prstGeom prst="rect">
                <a:avLst/>
              </a:prstGeom>
              <a:blipFill>
                <a:blip r:embed="rId3"/>
                <a:stretch>
                  <a:fillRect l="-182" t="-70588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521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1E3A-381F-8524-3FA8-C36BB4AA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vs IOU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E0BF51-BFDE-EEE1-1998-49A8CD770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06515"/>
              </p:ext>
            </p:extLst>
          </p:nvPr>
        </p:nvGraphicFramePr>
        <p:xfrm>
          <a:off x="420129" y="1306286"/>
          <a:ext cx="11046942" cy="3245698"/>
        </p:xfrm>
        <a:graphic>
          <a:graphicData uri="http://schemas.openxmlformats.org/drawingml/2006/table">
            <a:tbl>
              <a:tblPr/>
              <a:tblGrid>
                <a:gridCol w="3682314">
                  <a:extLst>
                    <a:ext uri="{9D8B030D-6E8A-4147-A177-3AD203B41FA5}">
                      <a16:colId xmlns:a16="http://schemas.microsoft.com/office/drawing/2014/main" val="4030018697"/>
                    </a:ext>
                  </a:extLst>
                </a:gridCol>
                <a:gridCol w="3682314">
                  <a:extLst>
                    <a:ext uri="{9D8B030D-6E8A-4147-A177-3AD203B41FA5}">
                      <a16:colId xmlns:a16="http://schemas.microsoft.com/office/drawing/2014/main" val="764202311"/>
                    </a:ext>
                  </a:extLst>
                </a:gridCol>
                <a:gridCol w="3682314">
                  <a:extLst>
                    <a:ext uri="{9D8B030D-6E8A-4147-A177-3AD203B41FA5}">
                      <a16:colId xmlns:a16="http://schemas.microsoft.com/office/drawing/2014/main" val="416363430"/>
                    </a:ext>
                  </a:extLst>
                </a:gridCol>
              </a:tblGrid>
              <a:tr h="285885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800" b="0" dirty="0">
                          <a:effectLst/>
                        </a:rPr>
                        <a:t>Aspect</a:t>
                      </a:r>
                    </a:p>
                  </a:txBody>
                  <a:tcPr marL="24363" marR="24363" marT="12182" marB="12182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800" b="0" dirty="0">
                          <a:effectLst/>
                        </a:rPr>
                        <a:t>Dice Coefficient</a:t>
                      </a:r>
                    </a:p>
                  </a:txBody>
                  <a:tcPr marL="24363" marR="24363" marT="12182" marB="12182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sz="1800" b="0" dirty="0" err="1">
                          <a:effectLst/>
                        </a:rPr>
                        <a:t>IoU</a:t>
                      </a:r>
                      <a:endParaRPr lang="en-US" sz="1800" b="0" dirty="0">
                        <a:effectLst/>
                      </a:endParaRPr>
                    </a:p>
                  </a:txBody>
                  <a:tcPr marL="24363" marR="24363" marT="12182" marB="12182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494824"/>
                  </a:ext>
                </a:extLst>
              </a:tr>
              <a:tr h="93575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b="0" dirty="0">
                          <a:effectLst/>
                        </a:rPr>
                        <a:t>Sensitivity</a:t>
                      </a:r>
                      <a:endParaRPr lang="en-US" sz="1800" dirty="0">
                        <a:effectLst/>
                      </a:endParaRP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More sensitive to small changes in overlap (due to denominator)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07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Conservative; penalizes partial overlaps more strictly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2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861373"/>
                  </a:ext>
                </a:extLst>
              </a:tr>
              <a:tr h="502507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b="0">
                          <a:effectLst/>
                        </a:rPr>
                        <a:t>Range</a:t>
                      </a:r>
                      <a:endParaRPr lang="en-US" sz="1800">
                        <a:effectLst/>
                      </a:endParaRP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Always ≥ </a:t>
                      </a:r>
                      <a:r>
                        <a:rPr lang="en-US" sz="1800" dirty="0" err="1">
                          <a:effectLst/>
                        </a:rPr>
                        <a:t>IoU</a:t>
                      </a:r>
                      <a:r>
                        <a:rPr lang="en-US" sz="1800" dirty="0">
                          <a:effectLst/>
                        </a:rPr>
                        <a:t> for the same prediction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9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Lower than Dice for identical predictions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51045"/>
                  </a:ext>
                </a:extLst>
              </a:tr>
              <a:tr h="719129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b="0">
                          <a:effectLst/>
                        </a:rPr>
                        <a:t>Class Imbalance</a:t>
                      </a:r>
                      <a:endParaRPr lang="en-US" sz="1800">
                        <a:effectLst/>
                      </a:endParaRP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Better for rare classes (emphasizes true positives)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Less forgiving for imbalanced data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34986"/>
                  </a:ext>
                </a:extLst>
              </a:tr>
              <a:tr h="719129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b="0">
                          <a:effectLst/>
                        </a:rPr>
                        <a:t>Differentiability</a:t>
                      </a:r>
                      <a:endParaRPr lang="en-US" sz="1800">
                        <a:effectLst/>
                      </a:endParaRP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Directly usable as a differentiable loss (Dice loss = 1 − Dice)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800" dirty="0">
                          <a:effectLst/>
                        </a:rPr>
                        <a:t>Non-differentiable; not directly usable as a loss</a:t>
                      </a:r>
                    </a:p>
                  </a:txBody>
                  <a:tcPr marL="24363" marR="24363" marT="12182" marB="12182" anchor="ctr">
                    <a:lnL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18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937521"/>
                  </a:ext>
                </a:extLst>
              </a:tr>
            </a:tbl>
          </a:graphicData>
        </a:graphic>
      </p:graphicFrame>
      <p:pic>
        <p:nvPicPr>
          <p:cNvPr id="7170" name="Picture 2" descr="IoU, Dice example">
            <a:extLst>
              <a:ext uri="{FF2B5EF4-FFF2-40B4-BE49-F238E27FC236}">
                <a16:creationId xmlns:a16="http://schemas.microsoft.com/office/drawing/2014/main" id="{BCDFF3CC-13E5-4E9F-5D75-D245FBFE5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-478" r="4479" b="13446"/>
          <a:stretch/>
        </p:blipFill>
        <p:spPr bwMode="auto">
          <a:xfrm>
            <a:off x="2483707" y="4511642"/>
            <a:ext cx="5955957" cy="18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87992-CBCB-0899-AA3A-40C22A082399}"/>
              </a:ext>
            </a:extLst>
          </p:cNvPr>
          <p:cNvSpPr txBox="1"/>
          <p:nvPr/>
        </p:nvSpPr>
        <p:spPr>
          <a:xfrm>
            <a:off x="1270686" y="6402226"/>
            <a:ext cx="11160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/questions/273537/f1-dice-score-vs-iou</a:t>
            </a:r>
          </a:p>
        </p:txBody>
      </p:sp>
    </p:spTree>
    <p:extLst>
      <p:ext uri="{BB962C8B-B14F-4D97-AF65-F5344CB8AC3E}">
        <p14:creationId xmlns:p14="http://schemas.microsoft.com/office/powerpoint/2010/main" val="1999924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6383-623D-280C-84FC-4B7C2220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Combining Loss Functions: Hybrid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9368-2974-1300-C6BA-C52F53CAB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Combining different loss functions can leverage individual strengths and mitigate their weaknesses.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 combinations include: </a:t>
            </a:r>
          </a:p>
          <a:p>
            <a:pPr lvl="1"/>
            <a:r>
              <a:rPr lang="en-US" b="1" dirty="0"/>
              <a:t>Cross-Entropy + Dice Loss:</a:t>
            </a:r>
            <a:r>
              <a:rPr lang="en-US" dirty="0"/>
              <a:t> Combines pixel-wise classification with region-based overlap optimization.</a:t>
            </a:r>
          </a:p>
          <a:p>
            <a:pPr lvl="1"/>
            <a:r>
              <a:rPr lang="en-US" b="1" dirty="0"/>
              <a:t>Cross-Entropy + </a:t>
            </a:r>
            <a:r>
              <a:rPr lang="en-US" b="1" dirty="0" err="1"/>
              <a:t>IoU</a:t>
            </a:r>
            <a:r>
              <a:rPr lang="en-US" b="1" dirty="0"/>
              <a:t> Loss:</a:t>
            </a:r>
            <a:r>
              <a:rPr lang="en-US" dirty="0"/>
              <a:t> Similar to the above, but uses </a:t>
            </a:r>
            <a:r>
              <a:rPr lang="en-US" dirty="0" err="1"/>
              <a:t>IoU</a:t>
            </a:r>
            <a:r>
              <a:rPr lang="en-US" dirty="0"/>
              <a:t> for region-based optimization.</a:t>
            </a:r>
          </a:p>
          <a:p>
            <a:pPr lvl="1"/>
            <a:r>
              <a:rPr lang="en-US" b="1" dirty="0"/>
              <a:t>Focal Loss + Dice/</a:t>
            </a:r>
            <a:r>
              <a:rPr lang="en-US" b="1" dirty="0" err="1"/>
              <a:t>IoU</a:t>
            </a:r>
            <a:r>
              <a:rPr lang="en-US" b="1" dirty="0"/>
              <a:t> Loss:</a:t>
            </a:r>
            <a:r>
              <a:rPr lang="en-US" dirty="0"/>
              <a:t> Addresses class imbalance while optimizing overlap.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3BAE7-A80F-0A9D-68BA-29C9630ACE42}"/>
                  </a:ext>
                </a:extLst>
              </p:cNvPr>
              <p:cNvSpPr txBox="1"/>
              <p:nvPr/>
            </p:nvSpPr>
            <p:spPr>
              <a:xfrm>
                <a:off x="2508986" y="5242703"/>
                <a:ext cx="5967749" cy="5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𝐻𝑦𝑏𝑟𝑖𝑑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𝐷𝑖𝑐𝑒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3BAE7-A80F-0A9D-68BA-29C9630A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986" y="5242703"/>
                <a:ext cx="5967749" cy="531299"/>
              </a:xfrm>
              <a:prstGeom prst="rect">
                <a:avLst/>
              </a:prstGeom>
              <a:blipFill>
                <a:blip r:embed="rId2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1203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C801-82B2-6540-EFEA-B8BC9BBB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Boundary-Aware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0CE9-8BA5-5591-31B8-59A37E47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30" y="1464650"/>
            <a:ext cx="7168800" cy="47123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Explicitly focuses on the boundaries between different segments.</a:t>
            </a:r>
          </a:p>
          <a:p>
            <a:r>
              <a:rPr lang="en-US" sz="2000" dirty="0"/>
              <a:t>Aims to improve the accuracy and sharpness of the predicted segment boundaries.</a:t>
            </a:r>
          </a:p>
          <a:p>
            <a:r>
              <a:rPr lang="en-US" sz="2000" dirty="0"/>
              <a:t>Intuition: Penalizes predictions where the boundaries deviate significantly from the true boundaries.</a:t>
            </a:r>
          </a:p>
          <a:p>
            <a:r>
              <a:rPr lang="en-US" sz="2000" dirty="0" err="1"/>
              <a:t>Haussdorf</a:t>
            </a:r>
            <a:r>
              <a:rPr lang="en-US" sz="2000" dirty="0"/>
              <a:t> Distance</a:t>
            </a:r>
          </a:p>
          <a:p>
            <a:pPr lvl="1"/>
            <a:r>
              <a:rPr lang="en-US" sz="1600" dirty="0"/>
              <a:t>It is the greatest of all distances from a point in one set to the closest point in the other set.</a:t>
            </a:r>
          </a:p>
          <a:p>
            <a:endParaRPr lang="en-US" sz="2000" dirty="0"/>
          </a:p>
          <a:p>
            <a:r>
              <a:rPr lang="en-US" sz="2000" dirty="0"/>
              <a:t>Benefits: Leads to more visually appealing and geometrically accurate segmentations, especially important for tasks requiring precise object delineation.</a:t>
            </a:r>
          </a:p>
          <a:p>
            <a:endParaRPr lang="en-US" sz="2000" dirty="0"/>
          </a:p>
        </p:txBody>
      </p:sp>
      <p:pic>
        <p:nvPicPr>
          <p:cNvPr id="9218" name="Picture 2" descr="The average (a) and above-average (b) results for axial slice of low grade glioma. Red: segmentation, Blue: ground truth.">
            <a:extLst>
              <a:ext uri="{FF2B5EF4-FFF2-40B4-BE49-F238E27FC236}">
                <a16:creationId xmlns:a16="http://schemas.microsoft.com/office/drawing/2014/main" id="{011EC538-5C3A-8BFB-D007-051EE0E56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21" b="10513"/>
          <a:stretch/>
        </p:blipFill>
        <p:spPr bwMode="auto">
          <a:xfrm>
            <a:off x="7089144" y="1566068"/>
            <a:ext cx="4414997" cy="457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06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4F74-884D-7B41-3B27-7F2B9A73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in Monai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82B2E-33E7-D980-D75F-54AFD976C0CF}"/>
              </a:ext>
            </a:extLst>
          </p:cNvPr>
          <p:cNvSpPr txBox="1"/>
          <p:nvPr/>
        </p:nvSpPr>
        <p:spPr>
          <a:xfrm>
            <a:off x="107094" y="1306286"/>
            <a:ext cx="60980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Dice Loss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Computes the Dice coefficient loss, commonly used for segmentation tasks to measure overlap between predicted and ground truth masks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Masked Dice Loss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Adds a masking process to the Dice Loss, ensuring that only specific regions contribute to the loss computation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Generalized Dice Loss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Extends the Dice Loss to handle highly imbalanced datasets by incorporating class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E0D92-C08E-437F-0BDF-E9A9033D6830}"/>
              </a:ext>
            </a:extLst>
          </p:cNvPr>
          <p:cNvSpPr txBox="1"/>
          <p:nvPr/>
        </p:nvSpPr>
        <p:spPr>
          <a:xfrm>
            <a:off x="6093942" y="1306286"/>
            <a:ext cx="60980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Focal Loss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Focuses on hard-to-classify examples by down-weighting the loss contribution from easy examples, particularly useful for handling class imbalance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Tversky Loss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A generalization of Dice Loss that introduces parameters (</a:t>
            </a:r>
            <a:r>
              <a:rPr lang="el-GR" b="0" i="0" dirty="0">
                <a:effectLst/>
                <a:latin typeface="KaTeX_Main"/>
              </a:rPr>
              <a:t>α</a:t>
            </a:r>
            <a:r>
              <a:rPr lang="el-GR" b="0" i="0" dirty="0">
                <a:effectLst/>
                <a:latin typeface="fkGroteskNeue"/>
              </a:rPr>
              <a:t> </a:t>
            </a:r>
            <a:r>
              <a:rPr lang="en-US" b="0" i="0" dirty="0">
                <a:effectLst/>
                <a:latin typeface="fkGroteskNeue"/>
              </a:rPr>
              <a:t>and </a:t>
            </a:r>
            <a:r>
              <a:rPr lang="el-GR" b="0" i="1" dirty="0">
                <a:effectLst/>
                <a:latin typeface="KaTeX_Math"/>
              </a:rPr>
              <a:t>β</a:t>
            </a:r>
            <a:r>
              <a:rPr lang="el-GR" b="0" i="0" dirty="0">
                <a:effectLst/>
                <a:latin typeface="fkGroteskNeue"/>
              </a:rPr>
              <a:t>) </a:t>
            </a:r>
            <a:r>
              <a:rPr lang="en-US" b="0" i="0" dirty="0">
                <a:effectLst/>
                <a:latin typeface="fkGroteskNeue"/>
              </a:rPr>
              <a:t>to control false positives and false negatives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fkGroteskNeue"/>
              </a:rPr>
              <a:t>Hausdorff</a:t>
            </a:r>
            <a:r>
              <a:rPr lang="en-US" b="0" i="0" dirty="0">
                <a:effectLst/>
                <a:latin typeface="fkGroteskNeue"/>
              </a:rPr>
              <a:t> Distance Transform Loss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Based on distance transform, this loss minimizes the </a:t>
            </a:r>
            <a:r>
              <a:rPr lang="en-US" b="0" i="0" dirty="0" err="1">
                <a:effectLst/>
                <a:latin typeface="fkGroteskNeue"/>
              </a:rPr>
              <a:t>Hausdorff</a:t>
            </a:r>
            <a:r>
              <a:rPr lang="en-US" b="0" i="0" dirty="0">
                <a:effectLst/>
                <a:latin typeface="fkGroteskNeue"/>
              </a:rPr>
              <a:t> distance between predicted and ground truth boundaries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69CA4-D152-FE10-B6C9-C51EE9A4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67" y="4294414"/>
            <a:ext cx="4660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62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143B-3891-CB63-A3BB-8AF919C8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Papers to think through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70FD2-FA44-D0F7-41C5-F545A51E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92" y="1604123"/>
            <a:ext cx="6218798" cy="374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87B58-06CE-9E7D-D92E-016F468FEA7D}"/>
              </a:ext>
            </a:extLst>
          </p:cNvPr>
          <p:cNvSpPr txBox="1"/>
          <p:nvPr/>
        </p:nvSpPr>
        <p:spPr>
          <a:xfrm>
            <a:off x="7247238" y="560529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doi:10.1038/s41592-023-02150-0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6DAC8-BA8A-A358-7713-4E19C8A27627}"/>
              </a:ext>
            </a:extLst>
          </p:cNvPr>
          <p:cNvSpPr txBox="1"/>
          <p:nvPr/>
        </p:nvSpPr>
        <p:spPr>
          <a:xfrm>
            <a:off x="2690684" y="630820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/Project-MONAI/</a:t>
            </a:r>
            <a:r>
              <a:rPr lang="en-US" dirty="0" err="1"/>
              <a:t>MetricsReloaded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A10BF1-6206-C8D4-25BB-D229F65B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7" y="1437645"/>
            <a:ext cx="4648531" cy="4167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D2C803-C961-5163-61B6-31E8D66F7056}"/>
              </a:ext>
            </a:extLst>
          </p:cNvPr>
          <p:cNvSpPr txBox="1"/>
          <p:nvPr/>
        </p:nvSpPr>
        <p:spPr>
          <a:xfrm>
            <a:off x="665034" y="560529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openreview.net</a:t>
            </a:r>
            <a:r>
              <a:rPr lang="en-US" dirty="0"/>
              <a:t>/</a:t>
            </a:r>
            <a:r>
              <a:rPr lang="en-US" dirty="0" err="1"/>
              <a:t>forum?id</a:t>
            </a:r>
            <a:r>
              <a:rPr lang="en-US" dirty="0"/>
              <a:t>=24kBqy8rcB_</a:t>
            </a:r>
          </a:p>
        </p:txBody>
      </p:sp>
    </p:spTree>
    <p:extLst>
      <p:ext uri="{BB962C8B-B14F-4D97-AF65-F5344CB8AC3E}">
        <p14:creationId xmlns:p14="http://schemas.microsoft.com/office/powerpoint/2010/main" val="3487411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2C26-36B1-75D1-C94C-00992A0E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BD17-B33D-BE76-7ABC-C55774B0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01376-7142-1543-0302-7B981D67E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6534873" cy="4712313"/>
          </a:xfrm>
        </p:spPr>
        <p:txBody>
          <a:bodyPr>
            <a:normAutofit/>
          </a:bodyPr>
          <a:lstStyle/>
          <a:p>
            <a:r>
              <a:rPr lang="en-US" dirty="0"/>
              <a:t>Images</a:t>
            </a:r>
          </a:p>
          <a:p>
            <a:r>
              <a:rPr lang="en-US" dirty="0"/>
              <a:t>Segmentation (Old School)</a:t>
            </a:r>
          </a:p>
          <a:p>
            <a:r>
              <a:rPr lang="en-US" dirty="0"/>
              <a:t>What is Ground Truth?</a:t>
            </a:r>
          </a:p>
          <a:p>
            <a:r>
              <a:rPr lang="en-US" dirty="0"/>
              <a:t>Augmentation</a:t>
            </a:r>
          </a:p>
          <a:p>
            <a:r>
              <a:rPr lang="en-US" dirty="0"/>
              <a:t>U-Net</a:t>
            </a:r>
          </a:p>
          <a:p>
            <a:r>
              <a:rPr lang="en-US" dirty="0"/>
              <a:t>U-Net Derivations and many many more</a:t>
            </a:r>
          </a:p>
          <a:p>
            <a:r>
              <a:rPr lang="en-US" dirty="0"/>
              <a:t>Segmentation Accuracy and Loss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D8487C-E247-DB02-C140-78DDFD06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587" r="67473" b="54003"/>
          <a:stretch/>
        </p:blipFill>
        <p:spPr bwMode="auto">
          <a:xfrm>
            <a:off x="7008637" y="1656522"/>
            <a:ext cx="4759293" cy="42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9AB22-7C91-14DE-5393-E0103D5F7316}"/>
              </a:ext>
            </a:extLst>
          </p:cNvPr>
          <p:cNvSpPr txBox="1"/>
          <p:nvPr/>
        </p:nvSpPr>
        <p:spPr>
          <a:xfrm>
            <a:off x="3410466" y="5504330"/>
            <a:ext cx="2984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326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DC79F-D6F0-4EE6-1DD5-554A52C0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06B97-68B8-186B-FCF0-DFF162091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011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631E-B02D-DC88-B97B-33882141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0C8B-4EC1-DE3B-9B62-E7C35884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7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31092</TotalTime>
  <Words>5128</Words>
  <Application>Microsoft Macintosh PowerPoint</Application>
  <PresentationFormat>Widescreen</PresentationFormat>
  <Paragraphs>649</Paragraphs>
  <Slides>90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-apple-system</vt:lpstr>
      <vt:lpstr>Arial</vt:lpstr>
      <vt:lpstr>Calibri</vt:lpstr>
      <vt:lpstr>Calibri Light</vt:lpstr>
      <vt:lpstr>Cambria Math</vt:lpstr>
      <vt:lpstr>Consolas</vt:lpstr>
      <vt:lpstr>fkGroteskNeue</vt:lpstr>
      <vt:lpstr>KaTeX_Main</vt:lpstr>
      <vt:lpstr>KaTeX_Math</vt:lpstr>
      <vt:lpstr>MathJax_Math-italic</vt:lpstr>
      <vt:lpstr>Segoe UI Semilight</vt:lpstr>
      <vt:lpstr>Office Theme</vt:lpstr>
      <vt:lpstr>Segmentation (U-Net)</vt:lpstr>
      <vt:lpstr>Background</vt:lpstr>
      <vt:lpstr>Overview for Segmentation</vt:lpstr>
      <vt:lpstr>Why segment?</vt:lpstr>
      <vt:lpstr>Why segment?</vt:lpstr>
      <vt:lpstr>What regions of the body may be segmented?</vt:lpstr>
      <vt:lpstr>Body Regions</vt:lpstr>
      <vt:lpstr>Body Regions</vt:lpstr>
      <vt:lpstr>Images</vt:lpstr>
      <vt:lpstr>Interpretation of Numbers</vt:lpstr>
      <vt:lpstr>What is an image?</vt:lpstr>
      <vt:lpstr>Segmentation</vt:lpstr>
      <vt:lpstr>What is Segmentation?</vt:lpstr>
      <vt:lpstr>How can we segment?</vt:lpstr>
      <vt:lpstr>How can we segment?</vt:lpstr>
      <vt:lpstr>What is Contrast?</vt:lpstr>
      <vt:lpstr>Contrast</vt:lpstr>
      <vt:lpstr>What is the contrast to noise ratio?</vt:lpstr>
      <vt:lpstr>Contrast to Noise Ratio</vt:lpstr>
      <vt:lpstr>Contrast to Noise Ratio</vt:lpstr>
      <vt:lpstr>Contrast</vt:lpstr>
      <vt:lpstr>Contrast to Noise</vt:lpstr>
      <vt:lpstr>What is Segmentation?</vt:lpstr>
      <vt:lpstr>Segmentation Categories</vt:lpstr>
      <vt:lpstr>Segmentation Categories</vt:lpstr>
      <vt:lpstr>Segmentation Categories</vt:lpstr>
      <vt:lpstr>Segmentation Categories</vt:lpstr>
      <vt:lpstr>Hard Segmentation</vt:lpstr>
      <vt:lpstr>Hard Segmentation</vt:lpstr>
      <vt:lpstr>Proper MatplotLib for Masks</vt:lpstr>
      <vt:lpstr>Proper MatplotLib for Masks</vt:lpstr>
      <vt:lpstr>Threshold Based Segmentation</vt:lpstr>
      <vt:lpstr>Threshold Based Segmentation</vt:lpstr>
      <vt:lpstr>Histogram Threshold Values</vt:lpstr>
      <vt:lpstr>Threshold Segmentation Summary</vt:lpstr>
      <vt:lpstr>Ground Truth Masks</vt:lpstr>
      <vt:lpstr>Ground Truth Masks</vt:lpstr>
      <vt:lpstr>Importance of Ground Truth Masks</vt:lpstr>
      <vt:lpstr>Software to Create Ground Truth Masks</vt:lpstr>
      <vt:lpstr>Ground Truth Masks</vt:lpstr>
      <vt:lpstr>Ground Truth Masks</vt:lpstr>
      <vt:lpstr>Ground Truth Masks</vt:lpstr>
      <vt:lpstr>Ground Truth Masks</vt:lpstr>
      <vt:lpstr>U-Net</vt:lpstr>
      <vt:lpstr>U-Net!</vt:lpstr>
      <vt:lpstr>U-Net</vt:lpstr>
      <vt:lpstr>Prior to U-Net</vt:lpstr>
      <vt:lpstr>Encoding / Embedding</vt:lpstr>
      <vt:lpstr>Encoding / Embedding</vt:lpstr>
      <vt:lpstr>U-Net – The Basics</vt:lpstr>
      <vt:lpstr>U-Net – The Basics</vt:lpstr>
      <vt:lpstr>U-Net – Key Innovations</vt:lpstr>
      <vt:lpstr>U-Net – Key Innovations</vt:lpstr>
      <vt:lpstr>U-Net – Key Innovations</vt:lpstr>
      <vt:lpstr>U-Net</vt:lpstr>
      <vt:lpstr>U-Net Monai</vt:lpstr>
      <vt:lpstr>U-Net Monai</vt:lpstr>
      <vt:lpstr>U-Net Variations</vt:lpstr>
      <vt:lpstr>Many Papers on Variations</vt:lpstr>
      <vt:lpstr>UNet++: A Nested and Densely Connected UNet</vt:lpstr>
      <vt:lpstr>VNet: Focusing on Relevant Features</vt:lpstr>
      <vt:lpstr>Attention UNet: Focusing on Relevant Features</vt:lpstr>
      <vt:lpstr>U-Net….</vt:lpstr>
      <vt:lpstr>U-Net….</vt:lpstr>
      <vt:lpstr>nnU-Net</vt:lpstr>
      <vt:lpstr>"No New Net": Embracing Existing Architectures with Adaptive Configuration</vt:lpstr>
      <vt:lpstr>nnU-Net</vt:lpstr>
      <vt:lpstr>Intelligent Dataset Analysis and Preprocessing</vt:lpstr>
      <vt:lpstr>nnU-Net: Strengths, Considerations, and Future Directions</vt:lpstr>
      <vt:lpstr>U-Net….</vt:lpstr>
      <vt:lpstr>U-Net….</vt:lpstr>
      <vt:lpstr>U-Net….</vt:lpstr>
      <vt:lpstr>Data and Neural Networks</vt:lpstr>
      <vt:lpstr>Data and Neural Networks</vt:lpstr>
      <vt:lpstr>Data and Neural Networks – Pre-Processing</vt:lpstr>
      <vt:lpstr>Data and Neural Networks - Augmentation</vt:lpstr>
      <vt:lpstr>Segmentation Loss Functions</vt:lpstr>
      <vt:lpstr>Understanding Loss Functions for Neural Network Segmentation</vt:lpstr>
      <vt:lpstr>How Loss Functions Drive Learning</vt:lpstr>
      <vt:lpstr>The Foundation: Pixel-Wise Cross-Entropy</vt:lpstr>
      <vt:lpstr>Addressing Imbalance: Weighted and Focal Loss</vt:lpstr>
      <vt:lpstr>Region-Based Loss Functions: Dice Loss</vt:lpstr>
      <vt:lpstr>Region-Based Loss Functions: IoU (Intersection over Union) Loss</vt:lpstr>
      <vt:lpstr>Dice vs IOU</vt:lpstr>
      <vt:lpstr>Combining Loss Functions: Hybrid Approaches</vt:lpstr>
      <vt:lpstr>Boundary-Aware Loss Functions</vt:lpstr>
      <vt:lpstr>Loss Functions in Monai</vt:lpstr>
      <vt:lpstr>Great Papers to think through Metrics</vt:lpstr>
      <vt:lpstr>Overview for Segmentation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Processing</dc:title>
  <dc:creator>Craig Jones</dc:creator>
  <cp:lastModifiedBy>Craig Jones</cp:lastModifiedBy>
  <cp:revision>109</cp:revision>
  <dcterms:created xsi:type="dcterms:W3CDTF">2022-08-20T13:28:52Z</dcterms:created>
  <dcterms:modified xsi:type="dcterms:W3CDTF">2025-04-11T17:35:31Z</dcterms:modified>
</cp:coreProperties>
</file>